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8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9" r:id="rId23"/>
    <p:sldId id="278" r:id="rId24"/>
    <p:sldId id="283" r:id="rId25"/>
    <p:sldId id="280" r:id="rId26"/>
    <p:sldId id="281" r:id="rId27"/>
    <p:sldId id="282" r:id="rId28"/>
    <p:sldId id="286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8639" autoAdjust="0"/>
  </p:normalViewPr>
  <p:slideViewPr>
    <p:cSldViewPr>
      <p:cViewPr varScale="1">
        <p:scale>
          <a:sx n="74" d="100"/>
          <a:sy n="74" d="100"/>
        </p:scale>
        <p:origin x="-123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2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23B3-0303-3D49-820D-176BC4BA7DE2}" type="datetimeFigureOut">
              <a:rPr lang="de-DE" smtClean="0"/>
              <a:t>13.07.11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21711-C3F7-FD4B-9B49-C87135FD0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25226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ACFC2-25D6-DB49-B2C2-87AFB4976B06}" type="datetimeFigureOut">
              <a:rPr lang="de-DE" smtClean="0"/>
              <a:t>13.07.11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345BE-1AB7-1149-B694-C494FDE194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0978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JAIR = Journal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Artificial</a:t>
            </a:r>
            <a:r>
              <a:rPr lang="de-DE" dirty="0" smtClean="0"/>
              <a:t> </a:t>
            </a:r>
            <a:r>
              <a:rPr lang="de-DE" dirty="0" err="1" smtClean="0"/>
              <a:t>Intelligence</a:t>
            </a:r>
            <a:r>
              <a:rPr lang="de-DE" dirty="0" smtClean="0"/>
              <a:t> Research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345BE-1AB7-1149-B694-C494FDE19455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9131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example</a:t>
            </a:r>
            <a:r>
              <a:rPr lang="de-DE" dirty="0" smtClean="0"/>
              <a:t> :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3. </a:t>
            </a:r>
            <a:r>
              <a:rPr lang="de-DE" sz="2400" dirty="0" err="1" smtClean="0"/>
              <a:t>firstly</a:t>
            </a:r>
            <a:r>
              <a:rPr lang="de-DE" sz="2400" dirty="0" smtClean="0"/>
              <a:t>, </a:t>
            </a:r>
            <a:r>
              <a:rPr lang="de-DE" sz="2400" dirty="0" err="1" smtClean="0"/>
              <a:t>secondly</a:t>
            </a:r>
            <a:r>
              <a:rPr lang="de-DE" sz="2400" dirty="0" smtClean="0"/>
              <a:t>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345BE-1AB7-1149-B694-C494FDE19455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2480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Mit der so errechneten Gewichtung eines Wortes bezüglich des Dokuments, in welchem es enthalten ist</a:t>
            </a:r>
          </a:p>
          <a:p>
            <a:r>
              <a:rPr lang="de-DE" dirty="0" err="1" smtClean="0"/>
              <a:t>tf</a:t>
            </a:r>
            <a:r>
              <a:rPr lang="de-DE" dirty="0" smtClean="0"/>
              <a:t> =</a:t>
            </a:r>
            <a:r>
              <a:rPr lang="de-DE" baseline="0" dirty="0" smtClean="0"/>
              <a:t> Worthäufigkeit innerhalb des Dokuments</a:t>
            </a:r>
          </a:p>
          <a:p>
            <a:r>
              <a:rPr lang="de-DE" baseline="0" dirty="0" err="1" smtClean="0"/>
              <a:t>idf</a:t>
            </a:r>
            <a:r>
              <a:rPr lang="de-DE" baseline="0" dirty="0" smtClean="0"/>
              <a:t> = inverse </a:t>
            </a:r>
            <a:r>
              <a:rPr lang="de-DE" baseline="0" dirty="0" err="1" smtClean="0"/>
              <a:t>dokument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häufigkeit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345BE-1AB7-1149-B694-C494FDE19455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1609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1. ursprüngliche Anordnung des Dokument wird beibehalten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345BE-1AB7-1149-B694-C494FDE19455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0489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Beispiel</a:t>
            </a:r>
            <a:r>
              <a:rPr lang="de-DE" baseline="0" dirty="0" smtClean="0"/>
              <a:t> binäre Codierung : 0 extrahieren 1 nicht extrahieren zu lange kette!!!!!!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 smtClean="0"/>
              <a:t>für lange Texte = sehr lange Chromosomen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345BE-1AB7-1149-B694-C494FDE19455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6848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dirty="0" smtClean="0"/>
              <a:t>bei jedem neuen Chromosom aufpassen das die Werte unterschiedlich sind.</a:t>
            </a:r>
          </a:p>
          <a:p>
            <a:r>
              <a:rPr lang="de-DE" sz="1200" dirty="0" smtClean="0"/>
              <a:t>Bei Duplikaten den Wert um 1 erhöhen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345BE-1AB7-1149-B694-C494FDE19455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1346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mutation</a:t>
            </a:r>
            <a:r>
              <a:rPr lang="de-DE" dirty="0" smtClean="0"/>
              <a:t> verändert zufällig ein Gen</a:t>
            </a:r>
            <a:r>
              <a:rPr lang="de-DE" baseline="0" dirty="0" smtClean="0"/>
              <a:t> im Chromosom</a:t>
            </a:r>
          </a:p>
          <a:p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mutation</a:t>
            </a:r>
            <a:r>
              <a:rPr lang="de-DE" baseline="0" dirty="0" smtClean="0"/>
              <a:t> fügt zusammenhängende </a:t>
            </a:r>
            <a:r>
              <a:rPr lang="de-DE" baseline="0" dirty="0" err="1" smtClean="0"/>
              <a:t>sätze</a:t>
            </a:r>
            <a:r>
              <a:rPr lang="de-DE" baseline="0" dirty="0" smtClean="0"/>
              <a:t> ein wegen </a:t>
            </a:r>
            <a:r>
              <a:rPr lang="de-DE" baseline="0" dirty="0" err="1" smtClean="0"/>
              <a:t>kohärenz</a:t>
            </a:r>
            <a:endParaRPr lang="de-DE" baseline="0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345BE-1AB7-1149-B694-C494FDE19455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0407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8046-10EC-8B44-A852-4A2F39070829}" type="datetime1">
              <a:rPr lang="de-DE" smtClean="0"/>
              <a:t>13.07.11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14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076A-A1CD-8649-9CFE-B2C1B4F6A234}" type="datetime1">
              <a:rPr lang="de-DE" smtClean="0"/>
              <a:t>13.07.11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39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0B98-6F86-EE47-A39F-72DC3192725B}" type="datetime1">
              <a:rPr lang="de-DE" smtClean="0"/>
              <a:t>13.07.11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62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4D16-1E28-C245-BAB9-117431083116}" type="datetime1">
              <a:rPr lang="de-DE" smtClean="0"/>
              <a:t>13.07.11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91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B392-B0A9-2142-94D4-9949DD93B459}" type="datetime1">
              <a:rPr lang="de-DE" smtClean="0"/>
              <a:t>13.07.11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99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1F0E-FD3C-9D48-BBD4-2A02949CECE9}" type="datetime1">
              <a:rPr lang="de-DE" smtClean="0"/>
              <a:t>13.07.11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14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DDD9-DE35-2245-8F5E-109631824517}" type="datetime1">
              <a:rPr lang="de-DE" smtClean="0"/>
              <a:t>13.07.11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96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6D7B-5FE5-984D-BF46-F7BE6E6227A5}" type="datetime1">
              <a:rPr lang="de-DE" smtClean="0"/>
              <a:t>13.07.11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03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6470-46FF-6447-A77A-CA9A230F6B36}" type="datetime1">
              <a:rPr lang="de-DE" smtClean="0"/>
              <a:t>13.07.11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81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D76B-B78A-904C-8DB4-05984C45164A}" type="datetime1">
              <a:rPr lang="de-DE" smtClean="0"/>
              <a:t>13.07.11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8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D35D-3FF8-7443-9376-B1BEB8C465C0}" type="datetime1">
              <a:rPr lang="de-DE" smtClean="0"/>
              <a:t>13.07.11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2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E9F52-B717-7444-95E3-D3FA3BC937CD}" type="datetime1">
              <a:rPr lang="de-DE" smtClean="0"/>
              <a:t>13.07.11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37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772400" cy="2952328"/>
          </a:xfrm>
        </p:spPr>
        <p:txBody>
          <a:bodyPr>
            <a:normAutofit fontScale="90000"/>
          </a:bodyPr>
          <a:lstStyle/>
          <a:p>
            <a:r>
              <a:rPr lang="de-DE" sz="3600" dirty="0" smtClean="0"/>
              <a:t>An </a:t>
            </a:r>
            <a:r>
              <a:rPr lang="de-DE" sz="3600" dirty="0" err="1" smtClean="0"/>
              <a:t>evolutionary</a:t>
            </a:r>
            <a:r>
              <a:rPr lang="de-DE" sz="3600" dirty="0" smtClean="0"/>
              <a:t> </a:t>
            </a:r>
            <a:r>
              <a:rPr lang="de-DE" sz="3600" dirty="0" err="1" smtClean="0"/>
              <a:t>approach</a:t>
            </a:r>
            <a:r>
              <a:rPr lang="de-DE" sz="3600" dirty="0" smtClean="0"/>
              <a:t> </a:t>
            </a:r>
            <a:r>
              <a:rPr lang="de-DE" sz="3600" dirty="0" err="1" smtClean="0"/>
              <a:t>for</a:t>
            </a:r>
            <a:r>
              <a:rPr lang="de-DE" sz="3600" dirty="0" smtClean="0"/>
              <a:t> </a:t>
            </a:r>
            <a:r>
              <a:rPr lang="de-DE" sz="3600" dirty="0" err="1" smtClean="0"/>
              <a:t>improving</a:t>
            </a:r>
            <a:r>
              <a:rPr lang="de-DE" sz="3600" dirty="0" smtClean="0"/>
              <a:t> </a:t>
            </a:r>
            <a:r>
              <a:rPr lang="de-DE" sz="3600" dirty="0" err="1" smtClean="0"/>
              <a:t>the</a:t>
            </a:r>
            <a:r>
              <a:rPr lang="de-DE" sz="3600" dirty="0" smtClean="0"/>
              <a:t> </a:t>
            </a:r>
            <a:r>
              <a:rPr lang="de-DE" sz="3600" dirty="0" err="1" smtClean="0"/>
              <a:t>quality</a:t>
            </a:r>
            <a:r>
              <a:rPr lang="de-DE" sz="3600" dirty="0" smtClean="0"/>
              <a:t> </a:t>
            </a:r>
            <a:r>
              <a:rPr lang="de-DE" sz="3600" dirty="0" err="1" smtClean="0"/>
              <a:t>of</a:t>
            </a:r>
            <a:r>
              <a:rPr lang="de-DE" sz="3600" dirty="0" smtClean="0"/>
              <a:t> </a:t>
            </a:r>
            <a:r>
              <a:rPr lang="de-DE" sz="3600" dirty="0" err="1" smtClean="0"/>
              <a:t>automatic</a:t>
            </a:r>
            <a:r>
              <a:rPr lang="de-DE" sz="3600" dirty="0" smtClean="0"/>
              <a:t> </a:t>
            </a:r>
            <a:r>
              <a:rPr lang="de-DE" sz="3600" dirty="0" err="1" smtClean="0"/>
              <a:t>summaries</a:t>
            </a:r>
            <a:r>
              <a:rPr lang="de-DE" sz="3600" dirty="0" smtClean="0"/>
              <a:t/>
            </a:r>
            <a:br>
              <a:rPr lang="de-DE" sz="3600" dirty="0" smtClean="0"/>
            </a:br>
            <a:r>
              <a:rPr lang="de-DE" sz="3600" dirty="0" smtClean="0"/>
              <a:t/>
            </a:r>
            <a:br>
              <a:rPr lang="de-DE" sz="3600" dirty="0" smtClean="0"/>
            </a:br>
            <a:r>
              <a:rPr lang="de-DE" sz="3600" dirty="0" smtClean="0"/>
              <a:t/>
            </a:r>
            <a:br>
              <a:rPr lang="de-DE" sz="3600" dirty="0" smtClean="0"/>
            </a:br>
            <a:r>
              <a:rPr lang="de-DE" sz="3600" dirty="0"/>
              <a:t/>
            </a:r>
            <a:br>
              <a:rPr lang="de-DE" sz="3600" dirty="0"/>
            </a:br>
            <a:endParaRPr lang="en-US" sz="3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752600"/>
          </a:xfrm>
        </p:spPr>
        <p:txBody>
          <a:bodyPr>
            <a:normAutofit/>
          </a:bodyPr>
          <a:lstStyle/>
          <a:p>
            <a:r>
              <a:rPr lang="de-DE" sz="2400" dirty="0" smtClean="0"/>
              <a:t>Kokou Valentin</a:t>
            </a:r>
          </a:p>
          <a:p>
            <a:r>
              <a:rPr lang="de-DE" sz="2400" dirty="0" smtClean="0"/>
              <a:t>Seminar Maschinelles Lernen und Experimentelles Design</a:t>
            </a:r>
            <a:endParaRPr lang="en-US" sz="2400" dirty="0"/>
          </a:p>
        </p:txBody>
      </p:sp>
      <p:sp>
        <p:nvSpPr>
          <p:cNvPr id="4" name="Textfeld 3"/>
          <p:cNvSpPr txBox="1"/>
          <p:nvPr/>
        </p:nvSpPr>
        <p:spPr>
          <a:xfrm>
            <a:off x="1763688" y="3717032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>
                    <a:lumMod val="50000"/>
                  </a:schemeClr>
                </a:solidFill>
              </a:rPr>
              <a:t>Constantin </a:t>
            </a:r>
            <a:r>
              <a:rPr lang="de-DE" sz="2400" dirty="0" err="1">
                <a:solidFill>
                  <a:schemeClr val="bg1">
                    <a:lumMod val="50000"/>
                  </a:schemeClr>
                </a:solidFill>
              </a:rPr>
              <a:t>Orasan</a:t>
            </a:r>
            <a:endParaRPr lang="de-DE" sz="2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748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Methoden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 smtClean="0"/>
              <a:t>Content-basierende Bewertung</a:t>
            </a:r>
          </a:p>
          <a:p>
            <a:r>
              <a:rPr lang="de-DE" sz="2800" dirty="0" err="1" smtClean="0"/>
              <a:t>Keyword</a:t>
            </a:r>
            <a:r>
              <a:rPr lang="de-DE" sz="2800" dirty="0" smtClean="0"/>
              <a:t> : TF-IDF</a:t>
            </a:r>
          </a:p>
          <a:p>
            <a:r>
              <a:rPr lang="de-DE" sz="2800" dirty="0" err="1" smtClean="0"/>
              <a:t>Indicator</a:t>
            </a:r>
            <a:r>
              <a:rPr lang="de-DE" sz="2800" dirty="0" smtClean="0"/>
              <a:t> </a:t>
            </a:r>
            <a:r>
              <a:rPr lang="de-DE" sz="2800" dirty="0" err="1" smtClean="0"/>
              <a:t>phrase</a:t>
            </a:r>
            <a:r>
              <a:rPr lang="de-DE" sz="2800" dirty="0" smtClean="0"/>
              <a:t>: Meta-diskurs Marker (</a:t>
            </a:r>
            <a:r>
              <a:rPr lang="de-DE" sz="2800" i="1" dirty="0" smtClean="0"/>
              <a:t>in </a:t>
            </a:r>
            <a:r>
              <a:rPr lang="de-DE" sz="2800" i="1" dirty="0" err="1" smtClean="0"/>
              <a:t>this</a:t>
            </a:r>
            <a:r>
              <a:rPr lang="de-DE" sz="2800" i="1" dirty="0" smtClean="0"/>
              <a:t> </a:t>
            </a:r>
            <a:r>
              <a:rPr lang="de-DE" sz="2800" i="1" dirty="0" err="1" smtClean="0"/>
              <a:t>paper</a:t>
            </a:r>
            <a:r>
              <a:rPr lang="de-DE" sz="2800" i="1" dirty="0" smtClean="0"/>
              <a:t>, </a:t>
            </a:r>
            <a:r>
              <a:rPr lang="de-DE" sz="2800" i="1" dirty="0" err="1" smtClean="0"/>
              <a:t>we</a:t>
            </a:r>
            <a:r>
              <a:rPr lang="de-DE" sz="2800" i="1" dirty="0" smtClean="0"/>
              <a:t> </a:t>
            </a:r>
            <a:r>
              <a:rPr lang="de-DE" sz="2800" i="1" dirty="0" err="1" smtClean="0"/>
              <a:t>present</a:t>
            </a:r>
            <a:r>
              <a:rPr lang="de-DE" sz="2800" dirty="0" smtClean="0"/>
              <a:t>) Wert wird erhöht oder verringert</a:t>
            </a:r>
          </a:p>
          <a:p>
            <a:r>
              <a:rPr lang="de-DE" sz="2800" dirty="0" smtClean="0"/>
              <a:t>Location </a:t>
            </a:r>
            <a:r>
              <a:rPr lang="de-DE" sz="2800" dirty="0" err="1" smtClean="0"/>
              <a:t>method</a:t>
            </a:r>
            <a:r>
              <a:rPr lang="de-DE" sz="2800" dirty="0" smtClean="0"/>
              <a:t>: wichtige Sätze am Anfang und Ende des </a:t>
            </a:r>
            <a:r>
              <a:rPr lang="de-DE" sz="2800" dirty="0" err="1" smtClean="0"/>
              <a:t>Documents</a:t>
            </a:r>
            <a:endParaRPr lang="de-DE" sz="2800" dirty="0" smtClean="0"/>
          </a:p>
          <a:p>
            <a:r>
              <a:rPr lang="de-DE" sz="2800" dirty="0" smtClean="0"/>
              <a:t>Title </a:t>
            </a:r>
            <a:r>
              <a:rPr lang="de-DE" sz="2800" dirty="0" err="1" smtClean="0"/>
              <a:t>and</a:t>
            </a:r>
            <a:r>
              <a:rPr lang="de-DE" sz="2800" dirty="0" smtClean="0"/>
              <a:t> </a:t>
            </a:r>
            <a:r>
              <a:rPr lang="de-DE" sz="2800" dirty="0" err="1" smtClean="0"/>
              <a:t>headers</a:t>
            </a:r>
            <a:r>
              <a:rPr lang="de-DE" sz="2800" dirty="0" smtClean="0"/>
              <a:t>: Werte werden erhöht</a:t>
            </a:r>
          </a:p>
          <a:p>
            <a:r>
              <a:rPr lang="de-DE" sz="2800" dirty="0" smtClean="0"/>
              <a:t>Special </a:t>
            </a:r>
            <a:r>
              <a:rPr lang="de-DE" sz="2800" dirty="0" err="1" smtClean="0"/>
              <a:t>formating</a:t>
            </a:r>
            <a:r>
              <a:rPr lang="de-DE" sz="2800" dirty="0" smtClean="0"/>
              <a:t> </a:t>
            </a:r>
            <a:r>
              <a:rPr lang="de-DE" sz="2800" dirty="0" err="1" smtClean="0"/>
              <a:t>rules</a:t>
            </a:r>
            <a:r>
              <a:rPr lang="de-DE" sz="2800" dirty="0" smtClean="0"/>
              <a:t>: Sätze mit Gleichungen werden ausgeschlossen da selten in Abstracts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47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Methoden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 smtClean="0"/>
              <a:t>Kontext basierende Bewertung</a:t>
            </a:r>
          </a:p>
          <a:p>
            <a:r>
              <a:rPr lang="de-DE" sz="2800" dirty="0" smtClean="0"/>
              <a:t>Wert wird erhöht wenn Satz und Vorgänger oder Nachfolger </a:t>
            </a:r>
            <a:r>
              <a:rPr lang="de-DE" sz="2800" i="1" dirty="0" err="1" smtClean="0"/>
              <a:t>continuity</a:t>
            </a:r>
            <a:r>
              <a:rPr lang="de-DE" sz="2800" i="1" dirty="0" smtClean="0"/>
              <a:t> </a:t>
            </a:r>
            <a:r>
              <a:rPr lang="de-DE" sz="2800" i="1" dirty="0" err="1" smtClean="0"/>
              <a:t>principle</a:t>
            </a:r>
            <a:r>
              <a:rPr lang="de-DE" sz="2800" i="1" dirty="0" smtClean="0"/>
              <a:t> </a:t>
            </a:r>
            <a:r>
              <a:rPr lang="de-DE" sz="2800" dirty="0" smtClean="0"/>
              <a:t>erfüllen</a:t>
            </a:r>
          </a:p>
          <a:p>
            <a:r>
              <a:rPr lang="de-DE" sz="2800" dirty="0" smtClean="0"/>
              <a:t>Wenn nicht, wird der Wert verringert</a:t>
            </a:r>
          </a:p>
          <a:p>
            <a:r>
              <a:rPr lang="de-DE" sz="2800" dirty="0" smtClean="0"/>
              <a:t>erhöht wird mit dem TF-IDF der gemeinsamen NP Köpfe</a:t>
            </a:r>
          </a:p>
          <a:p>
            <a:r>
              <a:rPr lang="de-DE" sz="2800" dirty="0" smtClean="0"/>
              <a:t>verringert mit dem höchste TF-IDF des Dokuments</a:t>
            </a:r>
          </a:p>
          <a:p>
            <a:endParaRPr lang="de-DE" sz="28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06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Algorithmen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8"/>
          </a:xfrm>
        </p:spPr>
        <p:txBody>
          <a:bodyPr>
            <a:normAutofit/>
          </a:bodyPr>
          <a:lstStyle/>
          <a:p>
            <a:r>
              <a:rPr lang="de-DE" sz="2800" dirty="0" err="1" smtClean="0"/>
              <a:t>Given</a:t>
            </a:r>
            <a:r>
              <a:rPr lang="de-DE" sz="2800" dirty="0" smtClean="0"/>
              <a:t> an </a:t>
            </a:r>
            <a:r>
              <a:rPr lang="de-DE" sz="2800" dirty="0" err="1" smtClean="0"/>
              <a:t>extract</a:t>
            </a:r>
            <a:r>
              <a:rPr lang="de-DE" sz="2800" dirty="0" smtClean="0"/>
              <a:t> {S</a:t>
            </a:r>
            <a:r>
              <a:rPr lang="de-DE" sz="2800" i="1" baseline="-25000" dirty="0" smtClean="0"/>
              <a:t>summ1</a:t>
            </a:r>
            <a:r>
              <a:rPr lang="de-DE" sz="2800" baseline="-25000" dirty="0" smtClean="0"/>
              <a:t>,</a:t>
            </a:r>
            <a:r>
              <a:rPr lang="de-DE" sz="2800" dirty="0" smtClean="0"/>
              <a:t>S</a:t>
            </a:r>
            <a:r>
              <a:rPr lang="de-DE" sz="2800" i="1" baseline="-25000" dirty="0" smtClean="0"/>
              <a:t>summ2</a:t>
            </a:r>
            <a:r>
              <a:rPr lang="de-DE" sz="2800" baseline="-25000" dirty="0" smtClean="0"/>
              <a:t>,...,</a:t>
            </a:r>
            <a:r>
              <a:rPr lang="de-DE" sz="2800" dirty="0" err="1" smtClean="0"/>
              <a:t>S</a:t>
            </a:r>
            <a:r>
              <a:rPr lang="de-DE" sz="2800" i="1" baseline="-25000" dirty="0" err="1" smtClean="0"/>
              <a:t>summ</a:t>
            </a:r>
            <a:r>
              <a:rPr lang="de-DE" sz="2800" i="1" baseline="-50000" dirty="0" err="1" smtClean="0"/>
              <a:t>m</a:t>
            </a:r>
            <a:r>
              <a:rPr lang="de-DE" sz="2800" dirty="0" smtClean="0"/>
              <a:t>} </a:t>
            </a:r>
            <a:r>
              <a:rPr lang="de-DE" sz="2800" dirty="0" err="1" smtClean="0"/>
              <a:t>and</a:t>
            </a:r>
            <a:r>
              <a:rPr lang="de-DE" sz="2800" dirty="0" smtClean="0"/>
              <a:t> S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sentence</a:t>
            </a:r>
            <a:r>
              <a:rPr lang="de-DE" sz="2800" dirty="0" smtClean="0"/>
              <a:t> </a:t>
            </a:r>
            <a:r>
              <a:rPr lang="de-DE" sz="2800" dirty="0" err="1" smtClean="0"/>
              <a:t>which</a:t>
            </a:r>
            <a:r>
              <a:rPr lang="de-DE" sz="2800" dirty="0" smtClean="0"/>
              <a:t> </a:t>
            </a:r>
            <a:r>
              <a:rPr lang="de-DE" sz="2800" dirty="0" err="1" smtClean="0"/>
              <a:t>is</a:t>
            </a:r>
            <a:r>
              <a:rPr lang="de-DE" sz="2800" dirty="0" smtClean="0"/>
              <a:t> </a:t>
            </a:r>
            <a:r>
              <a:rPr lang="de-DE" sz="2800" dirty="0" err="1" smtClean="0"/>
              <a:t>considered</a:t>
            </a:r>
            <a:r>
              <a:rPr lang="de-DE" sz="2800" dirty="0" smtClean="0"/>
              <a:t> </a:t>
            </a:r>
            <a:r>
              <a:rPr lang="de-DE" sz="2800" dirty="0" err="1" smtClean="0"/>
              <a:t>for</a:t>
            </a:r>
            <a:r>
              <a:rPr lang="de-DE" sz="2800" dirty="0" smtClean="0"/>
              <a:t> </a:t>
            </a:r>
            <a:r>
              <a:rPr lang="de-DE" sz="2800" dirty="0" err="1" smtClean="0"/>
              <a:t>extraction</a:t>
            </a:r>
            <a:endParaRPr lang="de-DE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de-DE" sz="2800" dirty="0" smtClean="0"/>
              <a:t>Find </a:t>
            </a:r>
            <a:r>
              <a:rPr lang="de-DE" sz="2800" dirty="0" err="1" smtClean="0"/>
              <a:t>S</a:t>
            </a:r>
            <a:r>
              <a:rPr lang="de-DE" sz="2800" i="1" baseline="-25000" dirty="0" err="1" smtClean="0"/>
              <a:t>prec</a:t>
            </a:r>
            <a:r>
              <a:rPr lang="de-DE" sz="2800" i="1" dirty="0" smtClean="0"/>
              <a:t> </a:t>
            </a:r>
            <a:r>
              <a:rPr lang="de-DE" sz="2800" dirty="0" err="1" smtClean="0"/>
              <a:t>and</a:t>
            </a:r>
            <a:r>
              <a:rPr lang="de-DE" sz="2800" dirty="0" smtClean="0"/>
              <a:t> </a:t>
            </a:r>
            <a:r>
              <a:rPr lang="de-DE" sz="2800" dirty="0" err="1" smtClean="0"/>
              <a:t>S</a:t>
            </a:r>
            <a:r>
              <a:rPr lang="de-DE" sz="2800" i="1" baseline="-25000" dirty="0" err="1" smtClean="0"/>
              <a:t>next</a:t>
            </a:r>
            <a:r>
              <a:rPr lang="de-DE" sz="2800" i="1" dirty="0" smtClean="0"/>
              <a:t> </a:t>
            </a:r>
            <a:r>
              <a:rPr lang="de-DE" sz="2800" dirty="0" err="1" smtClean="0"/>
              <a:t>from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extract</a:t>
            </a:r>
            <a:r>
              <a:rPr lang="de-DE" sz="2800" dirty="0" smtClean="0"/>
              <a:t> </a:t>
            </a:r>
            <a:r>
              <a:rPr lang="de-DE" sz="2800" dirty="0" err="1" smtClean="0"/>
              <a:t>which</a:t>
            </a:r>
            <a:r>
              <a:rPr lang="de-DE" sz="2800" dirty="0" smtClean="0"/>
              <a:t> </a:t>
            </a:r>
            <a:r>
              <a:rPr lang="de-DE" sz="2800" dirty="0" err="1" smtClean="0"/>
              <a:t>are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closest</a:t>
            </a:r>
            <a:r>
              <a:rPr lang="de-DE" sz="2800" dirty="0" smtClean="0"/>
              <a:t> </a:t>
            </a:r>
            <a:r>
              <a:rPr lang="de-DE" sz="2800" dirty="0" err="1" smtClean="0"/>
              <a:t>sentence</a:t>
            </a:r>
            <a:r>
              <a:rPr lang="de-DE" sz="2800" dirty="0" smtClean="0"/>
              <a:t> </a:t>
            </a:r>
            <a:r>
              <a:rPr lang="de-DE" sz="2800" dirty="0" err="1" smtClean="0"/>
              <a:t>before</a:t>
            </a:r>
            <a:r>
              <a:rPr lang="de-DE" sz="2800" dirty="0" smtClean="0"/>
              <a:t> </a:t>
            </a:r>
            <a:r>
              <a:rPr lang="de-DE" sz="2800" dirty="0" err="1" smtClean="0"/>
              <a:t>and</a:t>
            </a:r>
            <a:r>
              <a:rPr lang="de-DE" sz="2800" dirty="0" smtClean="0"/>
              <a:t> after S in </a:t>
            </a:r>
            <a:r>
              <a:rPr lang="de-DE" sz="2800" dirty="0" err="1" smtClean="0"/>
              <a:t>document</a:t>
            </a:r>
            <a:endParaRPr lang="de-DE" sz="2800" dirty="0"/>
          </a:p>
          <a:p>
            <a:pPr marL="514350" indent="-514350">
              <a:buFont typeface="+mj-lt"/>
              <a:buAutoNum type="arabicPeriod"/>
            </a:pPr>
            <a:r>
              <a:rPr lang="de-DE" sz="2800" dirty="0" err="1" smtClean="0"/>
              <a:t>Adjust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score S </a:t>
            </a:r>
            <a:r>
              <a:rPr lang="de-DE" sz="2800" dirty="0" err="1" smtClean="0"/>
              <a:t>considering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context</a:t>
            </a:r>
            <a:r>
              <a:rPr lang="de-DE" sz="2800" dirty="0" smtClean="0"/>
              <a:t> </a:t>
            </a:r>
            <a:r>
              <a:rPr lang="de-DE" sz="2800" dirty="0" err="1" smtClean="0"/>
              <a:t>S</a:t>
            </a:r>
            <a:r>
              <a:rPr lang="de-DE" sz="2800" i="1" baseline="-25000" dirty="0" err="1" smtClean="0"/>
              <a:t>prec</a:t>
            </a:r>
            <a:r>
              <a:rPr lang="de-DE" sz="2800" dirty="0" err="1" smtClean="0"/>
              <a:t>,S,S</a:t>
            </a:r>
            <a:r>
              <a:rPr lang="de-DE" sz="2800" i="1" baseline="-25000" dirty="0" err="1" smtClean="0"/>
              <a:t>next</a:t>
            </a:r>
            <a:r>
              <a:rPr lang="de-DE" sz="2800" dirty="0" smtClean="0"/>
              <a:t>.</a:t>
            </a:r>
            <a:endParaRPr lang="de-DE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761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Algorithmen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 smtClean="0"/>
              <a:t>Greedy Algorithmus</a:t>
            </a:r>
          </a:p>
          <a:p>
            <a:r>
              <a:rPr lang="de-DE" sz="2800" dirty="0" smtClean="0"/>
              <a:t>alle noch nicht entnommenen Sätze werden bewertet</a:t>
            </a:r>
          </a:p>
          <a:p>
            <a:r>
              <a:rPr lang="de-DE" sz="2800" dirty="0" smtClean="0"/>
              <a:t>der  Satz mit höchstem Wert wird entnommen</a:t>
            </a:r>
          </a:p>
          <a:p>
            <a:r>
              <a:rPr lang="de-DE" sz="2800" dirty="0" smtClean="0"/>
              <a:t>Algorithmus wird wiederholt bis verlangte Länge der Zusammenfassung erreicht ist</a:t>
            </a:r>
            <a:endParaRPr lang="de-DE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08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Algorithmen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dirty="0" smtClean="0"/>
              <a:t>Genetische Algorithmen</a:t>
            </a:r>
          </a:p>
          <a:p>
            <a:r>
              <a:rPr lang="de-DE" sz="2800" dirty="0" smtClean="0"/>
              <a:t>codieren das Problem als „Chromosomen“</a:t>
            </a:r>
          </a:p>
          <a:p>
            <a:r>
              <a:rPr lang="de-DE" sz="2800" dirty="0" smtClean="0"/>
              <a:t>Länge der Chromosomen = Anzahl der Sätze der Zus.</a:t>
            </a:r>
          </a:p>
          <a:p>
            <a:r>
              <a:rPr lang="de-DE" sz="2800" dirty="0" smtClean="0"/>
              <a:t>nicht sicher das beste Ergebnis zu bekommen</a:t>
            </a:r>
          </a:p>
          <a:p>
            <a:r>
              <a:rPr lang="de-DE" sz="2800" dirty="0" smtClean="0"/>
              <a:t>Integer Werte statt binäre Codierung (3,8,10 usw.)</a:t>
            </a:r>
          </a:p>
          <a:p>
            <a:r>
              <a:rPr lang="de-DE" sz="2800" dirty="0"/>
              <a:t>jeder Wert bezeichnet die Position des Satzes im Dokument</a:t>
            </a:r>
          </a:p>
          <a:p>
            <a:endParaRPr lang="de-DE" sz="28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76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Algorithmen</a:t>
            </a:r>
            <a:endParaRPr lang="de-DE" sz="36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8952732"/>
              </p:ext>
            </p:extLst>
          </p:nvPr>
        </p:nvGraphicFramePr>
        <p:xfrm>
          <a:off x="457200" y="1600200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66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79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7235627"/>
              </p:ext>
            </p:extLst>
          </p:nvPr>
        </p:nvGraphicFramePr>
        <p:xfrm>
          <a:off x="467544" y="3717032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83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501995"/>
              </p:ext>
            </p:extLst>
          </p:nvPr>
        </p:nvGraphicFramePr>
        <p:xfrm>
          <a:off x="467544" y="4653136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83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4660031"/>
              </p:ext>
            </p:extLst>
          </p:nvPr>
        </p:nvGraphicFramePr>
        <p:xfrm>
          <a:off x="467544" y="2420888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9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83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Gerade Verbindung 7"/>
          <p:cNvCxnSpPr/>
          <p:nvPr/>
        </p:nvCxnSpPr>
        <p:spPr>
          <a:xfrm>
            <a:off x="5597624" y="1484784"/>
            <a:ext cx="0" cy="15841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977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Algorithmen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smtClean="0"/>
              <a:t>Fitnessfunktion: Summe der Werte welche in Chromosomen eingetragen sind</a:t>
            </a:r>
          </a:p>
          <a:p>
            <a:r>
              <a:rPr lang="de-DE" sz="2800" dirty="0" smtClean="0"/>
              <a:t>Selektion: </a:t>
            </a:r>
            <a:r>
              <a:rPr lang="de-DE" sz="2800" dirty="0" err="1" smtClean="0"/>
              <a:t>weighted</a:t>
            </a:r>
            <a:r>
              <a:rPr lang="de-DE" sz="2800" dirty="0" smtClean="0"/>
              <a:t> </a:t>
            </a:r>
            <a:r>
              <a:rPr lang="de-DE" sz="2800" dirty="0" err="1" smtClean="0"/>
              <a:t>roulette</a:t>
            </a:r>
            <a:r>
              <a:rPr lang="de-DE" sz="2800" dirty="0" smtClean="0"/>
              <a:t> </a:t>
            </a:r>
            <a:r>
              <a:rPr lang="de-DE" sz="2800" dirty="0" err="1" smtClean="0"/>
              <a:t>wheel</a:t>
            </a:r>
            <a:r>
              <a:rPr lang="de-DE" sz="2800" dirty="0" smtClean="0"/>
              <a:t> („fitteres“ )</a:t>
            </a:r>
          </a:p>
          <a:p>
            <a:r>
              <a:rPr lang="de-DE" sz="2800" dirty="0" smtClean="0"/>
              <a:t>Genetische Operatoren:  </a:t>
            </a:r>
          </a:p>
          <a:p>
            <a:pPr lvl="1"/>
            <a:r>
              <a:rPr lang="de-DE" sz="2400" dirty="0" err="1" smtClean="0"/>
              <a:t>single</a:t>
            </a:r>
            <a:r>
              <a:rPr lang="de-DE" sz="2400" dirty="0" smtClean="0"/>
              <a:t> </a:t>
            </a:r>
            <a:r>
              <a:rPr lang="de-DE" sz="2400" dirty="0" err="1" smtClean="0"/>
              <a:t>point</a:t>
            </a:r>
            <a:r>
              <a:rPr lang="de-DE" sz="2400" dirty="0" smtClean="0"/>
              <a:t> </a:t>
            </a:r>
            <a:r>
              <a:rPr lang="de-DE" sz="2400" dirty="0" err="1" smtClean="0"/>
              <a:t>crossover</a:t>
            </a:r>
            <a:r>
              <a:rPr lang="de-DE" sz="2400" dirty="0" smtClean="0"/>
              <a:t> </a:t>
            </a:r>
          </a:p>
          <a:p>
            <a:pPr lvl="1"/>
            <a:r>
              <a:rPr lang="de-DE" sz="2400" dirty="0" err="1" smtClean="0"/>
              <a:t>two</a:t>
            </a:r>
            <a:r>
              <a:rPr lang="de-DE" sz="2400" dirty="0" smtClean="0"/>
              <a:t> </a:t>
            </a:r>
            <a:r>
              <a:rPr lang="de-DE" sz="2400" dirty="0" err="1" smtClean="0"/>
              <a:t>mutation</a:t>
            </a:r>
            <a:r>
              <a:rPr lang="de-DE" sz="2400" dirty="0" smtClean="0"/>
              <a:t> </a:t>
            </a:r>
            <a:r>
              <a:rPr lang="de-DE" sz="2400" dirty="0" err="1" smtClean="0"/>
              <a:t>operators</a:t>
            </a:r>
            <a:endParaRPr lang="de-DE" sz="2400" dirty="0" smtClean="0"/>
          </a:p>
          <a:p>
            <a:endParaRPr lang="de-DE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302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/>
              <a:t>Algorithmen</a:t>
            </a:r>
            <a:endParaRPr lang="de-DE" sz="36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942308"/>
              </p:ext>
            </p:extLst>
          </p:nvPr>
        </p:nvGraphicFramePr>
        <p:xfrm>
          <a:off x="467544" y="1916832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66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79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5119307"/>
              </p:ext>
            </p:extLst>
          </p:nvPr>
        </p:nvGraphicFramePr>
        <p:xfrm>
          <a:off x="467544" y="2636912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9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34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87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Gerade Verbindung 10"/>
          <p:cNvCxnSpPr/>
          <p:nvPr/>
        </p:nvCxnSpPr>
        <p:spPr>
          <a:xfrm>
            <a:off x="2483768" y="1700808"/>
            <a:ext cx="0" cy="144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0019904"/>
              </p:ext>
            </p:extLst>
          </p:nvPr>
        </p:nvGraphicFramePr>
        <p:xfrm>
          <a:off x="467544" y="3789040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34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67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78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87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099853"/>
              </p:ext>
            </p:extLst>
          </p:nvPr>
        </p:nvGraphicFramePr>
        <p:xfrm>
          <a:off x="467544" y="4653136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18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66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79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611560" y="141277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Single </a:t>
            </a:r>
            <a:r>
              <a:rPr lang="de-DE" dirty="0" err="1" smtClean="0"/>
              <a:t>point</a:t>
            </a:r>
            <a:r>
              <a:rPr lang="de-DE" dirty="0" smtClean="0"/>
              <a:t> </a:t>
            </a:r>
            <a:r>
              <a:rPr lang="de-DE" dirty="0" err="1" smtClean="0"/>
              <a:t>crossover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759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Algorithmen</a:t>
            </a:r>
            <a:endParaRPr lang="de-DE" sz="36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072125"/>
              </p:ext>
            </p:extLst>
          </p:nvPr>
        </p:nvGraphicFramePr>
        <p:xfrm>
          <a:off x="467544" y="1700808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600"/>
                <a:gridCol w="10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66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79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4171025"/>
              </p:ext>
            </p:extLst>
          </p:nvPr>
        </p:nvGraphicFramePr>
        <p:xfrm>
          <a:off x="467544" y="2492896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18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66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79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9880776"/>
              </p:ext>
            </p:extLst>
          </p:nvPr>
        </p:nvGraphicFramePr>
        <p:xfrm>
          <a:off x="467544" y="3861048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18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66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79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4301223"/>
              </p:ext>
            </p:extLst>
          </p:nvPr>
        </p:nvGraphicFramePr>
        <p:xfrm>
          <a:off x="467544" y="4797152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18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66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67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683568" y="1268760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mutation</a:t>
            </a:r>
            <a:r>
              <a:rPr lang="de-DE" dirty="0" smtClean="0"/>
              <a:t> </a:t>
            </a:r>
            <a:r>
              <a:rPr lang="de-DE" dirty="0" err="1" smtClean="0"/>
              <a:t>operator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467544" y="3284984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 </a:t>
            </a:r>
            <a:r>
              <a:rPr lang="de-DE" dirty="0" err="1" smtClean="0"/>
              <a:t>second</a:t>
            </a:r>
            <a:r>
              <a:rPr lang="de-DE" dirty="0" smtClean="0"/>
              <a:t> </a:t>
            </a:r>
            <a:r>
              <a:rPr lang="de-DE" dirty="0" err="1" smtClean="0"/>
              <a:t>mutation</a:t>
            </a:r>
            <a:r>
              <a:rPr lang="de-DE" dirty="0" smtClean="0"/>
              <a:t> </a:t>
            </a:r>
            <a:r>
              <a:rPr lang="de-DE" dirty="0" err="1" smtClean="0"/>
              <a:t>operator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353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Algorithmen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First </a:t>
            </a:r>
            <a:r>
              <a:rPr lang="de-DE" sz="2400" dirty="0" err="1" smtClean="0"/>
              <a:t>mutation</a:t>
            </a:r>
            <a:r>
              <a:rPr lang="de-DE" sz="2400" dirty="0" smtClean="0"/>
              <a:t> </a:t>
            </a:r>
            <a:r>
              <a:rPr lang="de-DE" sz="2400" dirty="0" err="1" smtClean="0"/>
              <a:t>operator</a:t>
            </a:r>
            <a:r>
              <a:rPr lang="de-DE" sz="2400" dirty="0" smtClean="0"/>
              <a:t> soll zufällige Sätze einfügen um dem Algorithmus zu helfen</a:t>
            </a:r>
          </a:p>
          <a:p>
            <a:r>
              <a:rPr lang="de-DE" sz="2400" dirty="0" smtClean="0"/>
              <a:t>Second </a:t>
            </a:r>
            <a:r>
              <a:rPr lang="de-DE" sz="2400" dirty="0" err="1" smtClean="0"/>
              <a:t>mutation</a:t>
            </a:r>
            <a:r>
              <a:rPr lang="de-DE" sz="2400" dirty="0" smtClean="0"/>
              <a:t> </a:t>
            </a:r>
            <a:r>
              <a:rPr lang="de-DE" sz="2400" dirty="0" err="1" smtClean="0"/>
              <a:t>operator</a:t>
            </a:r>
            <a:r>
              <a:rPr lang="de-DE" sz="2400" dirty="0" smtClean="0"/>
              <a:t> fügt zusammenhängende Sätze ein welche die Kohärenz der Zusammenfassung zu verbessern</a:t>
            </a:r>
          </a:p>
          <a:p>
            <a:r>
              <a:rPr lang="de-DE" sz="2400" dirty="0" smtClean="0"/>
              <a:t>jeder Operator hat eine bestimmte Wahrscheinlichkeit</a:t>
            </a:r>
          </a:p>
          <a:p>
            <a:r>
              <a:rPr lang="de-DE" sz="2400" dirty="0" smtClean="0"/>
              <a:t>Generell startet Population mit zufällig generierten Chromosomen</a:t>
            </a:r>
          </a:p>
          <a:p>
            <a:r>
              <a:rPr lang="de-DE" sz="2400" dirty="0" smtClean="0"/>
              <a:t>Population: 500 Chromosomen in 100 Generationen</a:t>
            </a:r>
          </a:p>
          <a:p>
            <a:r>
              <a:rPr lang="de-DE" sz="2400" dirty="0" smtClean="0"/>
              <a:t>Lösung für </a:t>
            </a:r>
            <a:r>
              <a:rPr lang="de-DE" sz="2400" dirty="0"/>
              <a:t>P</a:t>
            </a:r>
            <a:r>
              <a:rPr lang="de-DE" sz="2400" dirty="0" smtClean="0"/>
              <a:t>roblem ist das Chromosom mit höchsten Fitnesswert </a:t>
            </a:r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550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Referenz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672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Constantin </a:t>
            </a:r>
            <a:r>
              <a:rPr lang="de-DE" dirty="0" err="1"/>
              <a:t>Orasan</a:t>
            </a:r>
            <a:r>
              <a:rPr lang="de-DE" dirty="0"/>
              <a:t> (2003): An Evolutionary Approach for Improving the Quality of Automatic Summaries. </a:t>
            </a:r>
          </a:p>
          <a:p>
            <a:pPr marL="0" indent="0">
              <a:buNone/>
            </a:pPr>
            <a:r>
              <a:rPr lang="de-DE" dirty="0" smtClean="0"/>
              <a:t>In</a:t>
            </a:r>
            <a:r>
              <a:rPr lang="de-DE" dirty="0"/>
              <a:t>: </a:t>
            </a:r>
            <a:r>
              <a:rPr lang="de-DE" i="1" dirty="0" err="1"/>
              <a:t>Proceedings</a:t>
            </a:r>
            <a:r>
              <a:rPr lang="de-DE" i="1" dirty="0"/>
              <a:t> </a:t>
            </a:r>
            <a:r>
              <a:rPr lang="de-DE" i="1" dirty="0" err="1"/>
              <a:t>of</a:t>
            </a:r>
            <a:r>
              <a:rPr lang="de-DE" i="1" dirty="0"/>
              <a:t> </a:t>
            </a:r>
            <a:r>
              <a:rPr lang="de-DE" i="1" dirty="0" err="1"/>
              <a:t>the</a:t>
            </a:r>
            <a:r>
              <a:rPr lang="de-DE" i="1" dirty="0"/>
              <a:t> ACL 2003 Workshop on Multilingual </a:t>
            </a:r>
            <a:r>
              <a:rPr lang="de-DE" i="1" dirty="0" err="1"/>
              <a:t>Summarization</a:t>
            </a:r>
            <a:r>
              <a:rPr lang="de-DE" i="1" dirty="0"/>
              <a:t> </a:t>
            </a:r>
            <a:r>
              <a:rPr lang="de-DE" i="1" dirty="0" err="1"/>
              <a:t>and</a:t>
            </a:r>
            <a:r>
              <a:rPr lang="de-DE" i="1" dirty="0"/>
              <a:t> </a:t>
            </a:r>
            <a:r>
              <a:rPr lang="de-DE" i="1" dirty="0" err="1"/>
              <a:t>Question</a:t>
            </a:r>
            <a:r>
              <a:rPr lang="de-DE" i="1" dirty="0"/>
              <a:t> </a:t>
            </a:r>
            <a:r>
              <a:rPr lang="de-DE" i="1" dirty="0" err="1"/>
              <a:t>Answering</a:t>
            </a:r>
            <a:r>
              <a:rPr lang="de-DE" dirty="0" smtClean="0"/>
              <a:t>, Sapporo</a:t>
            </a:r>
            <a:r>
              <a:rPr lang="de-DE" dirty="0" smtClean="0"/>
              <a:t>, Japan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4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Evaluation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90.000 Wörter aus 10 wissen. Texten</a:t>
            </a:r>
          </a:p>
          <a:p>
            <a:r>
              <a:rPr lang="de-DE" sz="2800" dirty="0" smtClean="0"/>
              <a:t>8 versch. Zusammenfassungen von jedem Text</a:t>
            </a:r>
          </a:p>
          <a:p>
            <a:r>
              <a:rPr lang="de-DE" sz="2800" dirty="0" smtClean="0"/>
              <a:t>jede einzelne von Menschen gelesen und geprüft</a:t>
            </a:r>
          </a:p>
          <a:p>
            <a:r>
              <a:rPr lang="de-DE" sz="2800" dirty="0" smtClean="0"/>
              <a:t>Qualität der Zusammenfassung wird gemessen :</a:t>
            </a:r>
          </a:p>
          <a:p>
            <a:pPr lvl="1"/>
            <a:r>
              <a:rPr lang="de-DE" sz="2400" dirty="0" smtClean="0"/>
              <a:t>Kohärenz</a:t>
            </a:r>
          </a:p>
          <a:p>
            <a:pPr lvl="1"/>
            <a:r>
              <a:rPr lang="de-DE" sz="2400" dirty="0" smtClean="0"/>
              <a:t>Zusammenhang</a:t>
            </a:r>
          </a:p>
          <a:p>
            <a:pPr lvl="1"/>
            <a:r>
              <a:rPr lang="de-DE" sz="2400" dirty="0" smtClean="0"/>
              <a:t>Aussagekraft</a:t>
            </a:r>
          </a:p>
          <a:p>
            <a:endParaRPr lang="de-DE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298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Evaluation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Kohärenz wird gemessen an der Anzahl der  Diskursbrüche</a:t>
            </a:r>
          </a:p>
          <a:p>
            <a:r>
              <a:rPr lang="de-DE" sz="2800" dirty="0" smtClean="0"/>
              <a:t>Brüche entstehen wenn ein Satz scheinbar isoliert ist</a:t>
            </a:r>
          </a:p>
          <a:p>
            <a:r>
              <a:rPr lang="de-DE" sz="2800" dirty="0" smtClean="0"/>
              <a:t>Meisten markiert durch bestimmte Phrasen:</a:t>
            </a:r>
          </a:p>
          <a:p>
            <a:pPr lvl="1"/>
            <a:r>
              <a:rPr lang="de-DE" sz="2400" dirty="0" err="1" smtClean="0"/>
              <a:t>Firstly</a:t>
            </a:r>
            <a:endParaRPr lang="de-DE" sz="2400" dirty="0" smtClean="0"/>
          </a:p>
          <a:p>
            <a:pPr lvl="1"/>
            <a:r>
              <a:rPr lang="de-DE" sz="2400" dirty="0" err="1" smtClean="0"/>
              <a:t>Secondly</a:t>
            </a:r>
            <a:endParaRPr lang="de-DE" sz="2400" dirty="0" smtClean="0"/>
          </a:p>
          <a:p>
            <a:pPr lvl="1"/>
            <a:r>
              <a:rPr lang="de-DE" sz="2400" dirty="0" err="1" smtClean="0"/>
              <a:t>However</a:t>
            </a:r>
            <a:endParaRPr lang="de-DE" sz="2400" dirty="0" smtClean="0"/>
          </a:p>
          <a:p>
            <a:pPr lvl="1"/>
            <a:r>
              <a:rPr lang="de-DE" sz="2400" dirty="0" smtClean="0"/>
              <a:t>On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other</a:t>
            </a:r>
            <a:r>
              <a:rPr lang="de-DE" sz="2400" dirty="0" smtClean="0"/>
              <a:t> </a:t>
            </a:r>
            <a:r>
              <a:rPr lang="de-DE" sz="2400" dirty="0" err="1" smtClean="0"/>
              <a:t>hand</a:t>
            </a:r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55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Evaluation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In kürzeren Zusammenfassung haben Kontext Informationen weniger Einfluss auf Diskursbrüche </a:t>
            </a:r>
          </a:p>
          <a:p>
            <a:r>
              <a:rPr lang="de-DE" sz="2400" dirty="0" err="1" smtClean="0"/>
              <a:t>Indicating</a:t>
            </a:r>
            <a:r>
              <a:rPr lang="de-DE" sz="2400" dirty="0" smtClean="0"/>
              <a:t> </a:t>
            </a:r>
            <a:r>
              <a:rPr lang="de-DE" sz="2400" dirty="0" err="1" smtClean="0"/>
              <a:t>Phrases</a:t>
            </a:r>
            <a:r>
              <a:rPr lang="de-DE" sz="2400" dirty="0" smtClean="0"/>
              <a:t> haben größeren Einfluss als </a:t>
            </a:r>
            <a:r>
              <a:rPr lang="de-DE" sz="2400" dirty="0" err="1" smtClean="0"/>
              <a:t>continuity</a:t>
            </a:r>
            <a:r>
              <a:rPr lang="de-DE" sz="2400" dirty="0" smtClean="0"/>
              <a:t> </a:t>
            </a:r>
            <a:r>
              <a:rPr lang="de-DE" sz="2400" dirty="0" err="1" smtClean="0"/>
              <a:t>principle</a:t>
            </a:r>
            <a:endParaRPr lang="de-DE" sz="2400" dirty="0" smtClean="0"/>
          </a:p>
          <a:p>
            <a:r>
              <a:rPr lang="de-DE" sz="2400" dirty="0" smtClean="0"/>
              <a:t>Bei längeren Zusammenfassung bessere </a:t>
            </a:r>
            <a:r>
              <a:rPr lang="de-DE" sz="2400" dirty="0"/>
              <a:t>E</a:t>
            </a:r>
            <a:r>
              <a:rPr lang="de-DE" sz="2400" dirty="0" smtClean="0"/>
              <a:t>rgebnisse erzielt</a:t>
            </a:r>
          </a:p>
          <a:p>
            <a:r>
              <a:rPr lang="de-DE" sz="2400" dirty="0" smtClean="0"/>
              <a:t>GA in allen Fällen besser als Basic </a:t>
            </a:r>
            <a:r>
              <a:rPr lang="de-DE" sz="2400" dirty="0" err="1" smtClean="0"/>
              <a:t>Method</a:t>
            </a:r>
            <a:endParaRPr lang="de-DE" sz="2400" dirty="0" smtClean="0"/>
          </a:p>
          <a:p>
            <a:r>
              <a:rPr lang="de-DE" sz="2400" dirty="0" smtClean="0"/>
              <a:t>Greedy sehr nah an Basic </a:t>
            </a:r>
            <a:r>
              <a:rPr lang="de-DE" sz="2400" dirty="0" err="1" smtClean="0"/>
              <a:t>Method</a:t>
            </a:r>
            <a:endParaRPr lang="de-DE" sz="2400" dirty="0" smtClean="0"/>
          </a:p>
          <a:p>
            <a:r>
              <a:rPr lang="de-DE" sz="2400" dirty="0" err="1"/>
              <a:t>continuity</a:t>
            </a:r>
            <a:r>
              <a:rPr lang="de-DE" sz="2400" dirty="0"/>
              <a:t> </a:t>
            </a:r>
            <a:r>
              <a:rPr lang="de-DE" sz="2400" dirty="0" err="1" smtClean="0"/>
              <a:t>principle</a:t>
            </a:r>
            <a:r>
              <a:rPr lang="de-DE" sz="2400" dirty="0" smtClean="0"/>
              <a:t> unterschiedliche Beeinflussung der Ergebnisse je nach Text</a:t>
            </a:r>
            <a:endParaRPr lang="de-DE" sz="2400" dirty="0"/>
          </a:p>
          <a:p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414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Evaluation</a:t>
            </a:r>
            <a:endParaRPr lang="de-DE" sz="36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370766"/>
              </p:ext>
            </p:extLst>
          </p:nvPr>
        </p:nvGraphicFramePr>
        <p:xfrm>
          <a:off x="395536" y="1556792"/>
          <a:ext cx="8568953" cy="2326765"/>
        </p:xfrm>
        <a:graphic>
          <a:graphicData uri="http://schemas.openxmlformats.org/drawingml/2006/table">
            <a:tbl>
              <a:tblPr lastRow="1">
                <a:tableStyleId>{616DA210-FB5B-4158-B5E0-FEB733F419BA}</a:tableStyleId>
              </a:tblPr>
              <a:tblGrid>
                <a:gridCol w="1080394"/>
                <a:gridCol w="660891"/>
                <a:gridCol w="663921"/>
                <a:gridCol w="660891"/>
                <a:gridCol w="660891"/>
                <a:gridCol w="670885"/>
                <a:gridCol w="670885"/>
                <a:gridCol w="670885"/>
                <a:gridCol w="660891"/>
                <a:gridCol w="670885"/>
                <a:gridCol w="663921"/>
                <a:gridCol w="833613"/>
              </a:tblGrid>
              <a:tr h="263065">
                <a:tc rowSpan="2">
                  <a:txBody>
                    <a:bodyPr/>
                    <a:lstStyle/>
                    <a:p>
                      <a:r>
                        <a:rPr lang="de-DE" sz="1200" dirty="0" err="1" smtClean="0"/>
                        <a:t>Method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Text</a:t>
                      </a:r>
                      <a:endParaRPr lang="de-DE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Total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6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2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3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4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5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6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7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8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9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10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55625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TFIDF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12(29)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5(13)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17(33)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10(16)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7(10)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12(19)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9(15)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14(18)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12(35)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8(15)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106(203)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55625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Basic 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8(24)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4(11)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11(23)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5(7)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4(6)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7(14)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9(8)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12(11)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10(16)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7(12)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77(132)</a:t>
                      </a:r>
                      <a:endParaRPr lang="de-DE" sz="1200" dirty="0"/>
                    </a:p>
                  </a:txBody>
                  <a:tcPr/>
                </a:tc>
              </a:tr>
              <a:tr h="355625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Greedy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8(20)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4(7)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12(20)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4(10)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4(7)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8(16)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11(7)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8(9)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9(14)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8(12)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76(122)</a:t>
                      </a:r>
                      <a:endParaRPr lang="de-DE" sz="1200" dirty="0"/>
                    </a:p>
                  </a:txBody>
                  <a:tcPr/>
                </a:tc>
              </a:tr>
              <a:tr h="355625">
                <a:tc>
                  <a:txBody>
                    <a:bodyPr/>
                    <a:lstStyle/>
                    <a:p>
                      <a:pPr algn="l"/>
                      <a:r>
                        <a:rPr lang="de-DE" sz="1200" spc="0" dirty="0" err="1" smtClean="0"/>
                        <a:t>Evolutionary</a:t>
                      </a:r>
                      <a:endParaRPr lang="de-DE" sz="1200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6(11)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3(9)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14(16)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4(5)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4(4)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7(9)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7(3)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8(3)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9(9)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5(6)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67(75)</a:t>
                      </a:r>
                      <a:endParaRPr lang="de-DE" sz="1200" dirty="0"/>
                    </a:p>
                  </a:txBody>
                  <a:tcPr/>
                </a:tc>
              </a:tr>
              <a:tr h="355625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Maximum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15(39)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12(21)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20(51)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13(20)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7(13)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15(23)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14(23)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15(25)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17(44)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11(40)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139(299)</a:t>
                      </a:r>
                      <a:endParaRPr lang="de-D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395536" y="4221088"/>
            <a:ext cx="8496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Tabelle 1: Anzahl der Diskursbrüche in den Zusammenfassungen</a:t>
            </a:r>
            <a:endParaRPr lang="de-DE" sz="14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77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Evaluation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Verbesserung der lokalen </a:t>
            </a:r>
            <a:r>
              <a:rPr lang="de-DE" sz="2400" dirty="0" err="1" smtClean="0"/>
              <a:t>Kohesion</a:t>
            </a:r>
            <a:r>
              <a:rPr lang="de-DE" sz="2400" dirty="0" smtClean="0"/>
              <a:t> hat untergeordneten Effekt auf „baumelnde“ Referenzen</a:t>
            </a:r>
          </a:p>
          <a:p>
            <a:r>
              <a:rPr lang="de-DE" sz="2400" dirty="0" smtClean="0"/>
              <a:t>Anzahl der Referenzen verringert sich durch GA </a:t>
            </a:r>
          </a:p>
          <a:p>
            <a:r>
              <a:rPr lang="de-DE" sz="2400" dirty="0" err="1" smtClean="0"/>
              <a:t>Greddy</a:t>
            </a:r>
            <a:r>
              <a:rPr lang="de-DE" sz="2400" dirty="0" smtClean="0"/>
              <a:t> auch hier nicht besser als Basic </a:t>
            </a:r>
            <a:r>
              <a:rPr lang="de-DE" sz="2400" dirty="0" err="1" smtClean="0"/>
              <a:t>Method</a:t>
            </a:r>
            <a:endParaRPr lang="de-DE" sz="2400" dirty="0" smtClean="0"/>
          </a:p>
          <a:p>
            <a:r>
              <a:rPr lang="de-DE" sz="2400" dirty="0" smtClean="0"/>
              <a:t>Häufigsten Referenzen beziehen sich auf Bilder, Tabellen</a:t>
            </a:r>
          </a:p>
          <a:p>
            <a:pPr lvl="1"/>
            <a:r>
              <a:rPr lang="de-DE" sz="2000" i="1" dirty="0" smtClean="0"/>
              <a:t>As </a:t>
            </a:r>
            <a:r>
              <a:rPr lang="de-DE" sz="2000" i="1" dirty="0" err="1" smtClean="0"/>
              <a:t>we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showed</a:t>
            </a:r>
            <a:r>
              <a:rPr lang="de-DE" sz="2000" i="1" dirty="0" smtClean="0"/>
              <a:t> in Table 3…</a:t>
            </a:r>
          </a:p>
          <a:p>
            <a:pPr lvl="1"/>
            <a:r>
              <a:rPr lang="de-DE" sz="2000" i="1" dirty="0" err="1" smtClean="0"/>
              <a:t>How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you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see</a:t>
            </a:r>
            <a:r>
              <a:rPr lang="de-DE" sz="2000" i="1" dirty="0" smtClean="0"/>
              <a:t> in </a:t>
            </a:r>
            <a:r>
              <a:rPr lang="de-DE" sz="2000" i="1" dirty="0" err="1" smtClean="0"/>
              <a:t>Figure</a:t>
            </a:r>
            <a:r>
              <a:rPr lang="de-DE" sz="2000" i="1" dirty="0" smtClean="0"/>
              <a:t> 2…</a:t>
            </a:r>
          </a:p>
          <a:p>
            <a:r>
              <a:rPr lang="de-DE" sz="2400" dirty="0" smtClean="0"/>
              <a:t>Oft kein Text und deswegen sollte es nicht vorkommen in Zusammenfassung</a:t>
            </a:r>
          </a:p>
          <a:p>
            <a:endParaRPr lang="de-DE" sz="2400" dirty="0" smtClean="0"/>
          </a:p>
          <a:p>
            <a:endParaRPr lang="de-DE" sz="2400" dirty="0" smtClean="0"/>
          </a:p>
          <a:p>
            <a:pPr marL="0" indent="0">
              <a:buNone/>
            </a:pPr>
            <a:endParaRPr lang="de-DE" sz="2400" i="1" dirty="0" smtClean="0"/>
          </a:p>
          <a:p>
            <a:endParaRPr lang="de-DE" sz="2400" i="1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496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Evaluation</a:t>
            </a:r>
            <a:endParaRPr lang="de-DE" sz="36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7884982"/>
              </p:ext>
            </p:extLst>
          </p:nvPr>
        </p:nvGraphicFramePr>
        <p:xfrm>
          <a:off x="395536" y="1556792"/>
          <a:ext cx="8568953" cy="207271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080394"/>
                <a:gridCol w="660891"/>
                <a:gridCol w="663921"/>
                <a:gridCol w="660891"/>
                <a:gridCol w="660891"/>
                <a:gridCol w="670885"/>
                <a:gridCol w="670885"/>
                <a:gridCol w="670885"/>
                <a:gridCol w="660891"/>
                <a:gridCol w="670885"/>
                <a:gridCol w="663921"/>
                <a:gridCol w="833613"/>
              </a:tblGrid>
              <a:tr h="263065">
                <a:tc rowSpan="2">
                  <a:txBody>
                    <a:bodyPr/>
                    <a:lstStyle/>
                    <a:p>
                      <a:r>
                        <a:rPr lang="de-DE" sz="1200" dirty="0" err="1" smtClean="0"/>
                        <a:t>Method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Text</a:t>
                      </a:r>
                      <a:endParaRPr lang="de-DE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Total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6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2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3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4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5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6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7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8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9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10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55625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TFIDF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12(31)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3(25)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22(35)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13(15)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4(10)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14(22)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14(16)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11(22)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12(19)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9(15)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144(210)</a:t>
                      </a:r>
                    </a:p>
                    <a:p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55625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Basic 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12(26)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2(23)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17(19)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7(13)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2(7)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11(20)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10(9)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10(8)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6(12)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8(15)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85(162)</a:t>
                      </a:r>
                      <a:endParaRPr lang="de-DE" sz="1200" dirty="0"/>
                    </a:p>
                  </a:txBody>
                  <a:tcPr/>
                </a:tc>
              </a:tr>
              <a:tr h="355625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Greedy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11(19)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3(14)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15(20)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4(19)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3(9)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13(23)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16(10)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4(11)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7(12)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7(14)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83(151)</a:t>
                      </a:r>
                      <a:endParaRPr lang="de-DE" sz="1200" dirty="0"/>
                    </a:p>
                  </a:txBody>
                  <a:tcPr/>
                </a:tc>
              </a:tr>
              <a:tr h="355625">
                <a:tc>
                  <a:txBody>
                    <a:bodyPr/>
                    <a:lstStyle/>
                    <a:p>
                      <a:pPr algn="l"/>
                      <a:r>
                        <a:rPr lang="de-DE" sz="1200" spc="0" dirty="0" err="1" smtClean="0"/>
                        <a:t>Evolutionary</a:t>
                      </a:r>
                      <a:endParaRPr lang="de-DE" sz="1200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8(18)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3(16)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15(18)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6(6)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2(6)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9(12)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10(7)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4(5)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5(13)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7(12)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69(113)</a:t>
                      </a:r>
                      <a:endParaRPr lang="de-D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395536" y="4221088"/>
            <a:ext cx="8496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Tabelle </a:t>
            </a:r>
            <a:r>
              <a:rPr lang="de-DE" sz="1400" dirty="0"/>
              <a:t>2</a:t>
            </a:r>
            <a:r>
              <a:rPr lang="de-DE" sz="1400" dirty="0" smtClean="0"/>
              <a:t>: Anzahl der „baumelnden“ Referenzen in den Zusammenfassungen</a:t>
            </a:r>
            <a:endParaRPr lang="de-DE" sz="14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8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Evaluation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Content- basierende Metrik zur Beurteilung Kontext-basierender </a:t>
            </a:r>
            <a:r>
              <a:rPr lang="de-DE" sz="2400" dirty="0"/>
              <a:t>Methoden </a:t>
            </a:r>
            <a:endParaRPr lang="de-DE" sz="2400" dirty="0" smtClean="0"/>
          </a:p>
          <a:p>
            <a:r>
              <a:rPr lang="de-DE" sz="2400" dirty="0" smtClean="0"/>
              <a:t>Berechnet die Ähnlichkeit zwischen Zusammenfassung und Originaldokument</a:t>
            </a:r>
          </a:p>
          <a:p>
            <a:r>
              <a:rPr lang="de-DE" sz="2400" dirty="0" smtClean="0"/>
              <a:t>Gute Ergebnisse liegen bei einem Wert nahe 1</a:t>
            </a:r>
          </a:p>
          <a:p>
            <a:r>
              <a:rPr lang="de-DE" sz="2400" dirty="0" smtClean="0"/>
              <a:t>GA erzielt für einige Texte die besten Ergebnisse</a:t>
            </a:r>
          </a:p>
          <a:p>
            <a:r>
              <a:rPr lang="de-DE" sz="2400" dirty="0" smtClean="0"/>
              <a:t>Greedy scheint nützliche Informationen auszuschliessen</a:t>
            </a:r>
          </a:p>
          <a:p>
            <a:r>
              <a:rPr lang="de-DE" sz="2400" dirty="0" smtClean="0"/>
              <a:t>Für einige Texte schlechtere Ergebnisse als bei Basic und Baseline</a:t>
            </a:r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490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Evaluation</a:t>
            </a:r>
            <a:endParaRPr lang="de-DE" sz="36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056696"/>
              </p:ext>
            </p:extLst>
          </p:nvPr>
        </p:nvGraphicFramePr>
        <p:xfrm>
          <a:off x="179513" y="1556792"/>
          <a:ext cx="8437169" cy="248364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991489"/>
                <a:gridCol w="728374"/>
                <a:gridCol w="680887"/>
                <a:gridCol w="680887"/>
                <a:gridCol w="772655"/>
                <a:gridCol w="772655"/>
                <a:gridCol w="772655"/>
                <a:gridCol w="772655"/>
                <a:gridCol w="680887"/>
                <a:gridCol w="772655"/>
                <a:gridCol w="811370"/>
              </a:tblGrid>
              <a:tr h="271995">
                <a:tc rowSpan="2">
                  <a:txBody>
                    <a:bodyPr/>
                    <a:lstStyle/>
                    <a:p>
                      <a:r>
                        <a:rPr lang="de-DE" sz="1200" dirty="0" err="1" smtClean="0"/>
                        <a:t>Method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Text</a:t>
                      </a:r>
                      <a:endParaRPr lang="de-DE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27199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2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3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4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5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6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7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8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9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10</a:t>
                      </a:r>
                      <a:endParaRPr lang="de-D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325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TFIDF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0.84</a:t>
                      </a:r>
                    </a:p>
                    <a:p>
                      <a:pPr algn="ctr"/>
                      <a:r>
                        <a:rPr lang="de-DE" sz="1200" dirty="0" smtClean="0"/>
                        <a:t>(0.92)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0.85</a:t>
                      </a:r>
                    </a:p>
                    <a:p>
                      <a:pPr algn="ctr"/>
                      <a:r>
                        <a:rPr lang="de-DE" sz="1200" dirty="0" smtClean="0"/>
                        <a:t>(0.95)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0.84</a:t>
                      </a:r>
                    </a:p>
                    <a:p>
                      <a:pPr algn="ctr"/>
                      <a:r>
                        <a:rPr lang="de-DE" sz="1200" dirty="0" smtClean="0"/>
                        <a:t>(0.93)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0.92</a:t>
                      </a:r>
                    </a:p>
                    <a:p>
                      <a:pPr algn="ctr"/>
                      <a:r>
                        <a:rPr lang="de-DE" sz="1200" dirty="0" smtClean="0"/>
                        <a:t>(0.87)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0.87</a:t>
                      </a:r>
                    </a:p>
                    <a:p>
                      <a:pPr algn="ctr"/>
                      <a:r>
                        <a:rPr lang="de-DE" sz="1200" dirty="0" smtClean="0"/>
                        <a:t>(0.94)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0.80</a:t>
                      </a:r>
                    </a:p>
                    <a:p>
                      <a:pPr algn="ctr"/>
                      <a:r>
                        <a:rPr lang="de-DE" sz="1200" dirty="0" smtClean="0"/>
                        <a:t>(0.90)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0.86</a:t>
                      </a:r>
                    </a:p>
                    <a:p>
                      <a:pPr algn="ctr"/>
                      <a:r>
                        <a:rPr lang="de-DE" sz="1200" dirty="0" smtClean="0"/>
                        <a:t>(0.87)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0.92</a:t>
                      </a:r>
                    </a:p>
                    <a:p>
                      <a:pPr algn="ctr"/>
                      <a:r>
                        <a:rPr lang="de-DE" sz="1200" dirty="0" smtClean="0"/>
                        <a:t>(0.86)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0.82</a:t>
                      </a:r>
                    </a:p>
                    <a:p>
                      <a:pPr algn="ctr"/>
                      <a:r>
                        <a:rPr lang="de-DE" sz="1200" dirty="0" smtClean="0"/>
                        <a:t>(0.89)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0.88</a:t>
                      </a:r>
                    </a:p>
                    <a:p>
                      <a:pPr algn="ctr"/>
                      <a:r>
                        <a:rPr lang="de-DE" sz="1200" dirty="0" smtClean="0"/>
                        <a:t>(0.85)</a:t>
                      </a:r>
                      <a:endParaRPr lang="de-D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7773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Basic 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0.81</a:t>
                      </a:r>
                    </a:p>
                    <a:p>
                      <a:pPr algn="ctr"/>
                      <a:r>
                        <a:rPr lang="de-DE" sz="1200" dirty="0" smtClean="0"/>
                        <a:t>(0.91)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0.85</a:t>
                      </a:r>
                    </a:p>
                    <a:p>
                      <a:pPr algn="ctr"/>
                      <a:r>
                        <a:rPr lang="de-DE" sz="1200" dirty="0" smtClean="0"/>
                        <a:t>(0.87)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0.87</a:t>
                      </a:r>
                    </a:p>
                    <a:p>
                      <a:pPr algn="ctr"/>
                      <a:r>
                        <a:rPr lang="de-DE" sz="1200" dirty="0" smtClean="0"/>
                        <a:t>(0.90)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0.93</a:t>
                      </a:r>
                    </a:p>
                    <a:p>
                      <a:pPr algn="ctr"/>
                      <a:r>
                        <a:rPr lang="de-DE" sz="1200" dirty="0" smtClean="0"/>
                        <a:t>(0.87)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0.89</a:t>
                      </a:r>
                    </a:p>
                    <a:p>
                      <a:pPr algn="ctr"/>
                      <a:r>
                        <a:rPr lang="de-DE" sz="1200" dirty="0" smtClean="0"/>
                        <a:t>(0.93)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0.88</a:t>
                      </a:r>
                    </a:p>
                    <a:p>
                      <a:pPr algn="ctr"/>
                      <a:r>
                        <a:rPr lang="de-DE" sz="1200" dirty="0" smtClean="0"/>
                        <a:t>(0.87)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0.89</a:t>
                      </a:r>
                    </a:p>
                    <a:p>
                      <a:pPr algn="ctr"/>
                      <a:r>
                        <a:rPr lang="de-DE" sz="1200" dirty="0" smtClean="0"/>
                        <a:t>(0.83)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0.90</a:t>
                      </a:r>
                    </a:p>
                    <a:p>
                      <a:pPr algn="ctr"/>
                      <a:r>
                        <a:rPr lang="de-DE" sz="1200" dirty="0" smtClean="0"/>
                        <a:t>(0.89)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0.68</a:t>
                      </a:r>
                    </a:p>
                    <a:p>
                      <a:pPr algn="ctr"/>
                      <a:r>
                        <a:rPr lang="de-DE" sz="1200" dirty="0" smtClean="0"/>
                        <a:t>(0.88)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0.92</a:t>
                      </a:r>
                    </a:p>
                    <a:p>
                      <a:pPr algn="ctr"/>
                      <a:r>
                        <a:rPr lang="de-DE" sz="1200" dirty="0" smtClean="0"/>
                        <a:t>(0.86)</a:t>
                      </a:r>
                      <a:endParaRPr lang="de-DE" sz="1200" dirty="0"/>
                    </a:p>
                  </a:txBody>
                  <a:tcPr/>
                </a:tc>
              </a:tr>
              <a:tr h="407773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Greedy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0.87</a:t>
                      </a:r>
                    </a:p>
                    <a:p>
                      <a:pPr algn="ctr"/>
                      <a:r>
                        <a:rPr lang="de-DE" sz="1200" dirty="0" smtClean="0"/>
                        <a:t>(0.90)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0.85</a:t>
                      </a:r>
                    </a:p>
                    <a:p>
                      <a:pPr algn="ctr"/>
                      <a:r>
                        <a:rPr lang="de-DE" sz="1200" dirty="0" smtClean="0"/>
                        <a:t>(0.)94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0.80</a:t>
                      </a:r>
                    </a:p>
                    <a:p>
                      <a:pPr algn="ctr"/>
                      <a:r>
                        <a:rPr lang="de-DE" sz="1200" dirty="0" smtClean="0"/>
                        <a:t>(0.89)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0.93</a:t>
                      </a:r>
                    </a:p>
                    <a:p>
                      <a:pPr algn="ctr"/>
                      <a:r>
                        <a:rPr lang="de-DE" sz="1200" dirty="0" smtClean="0"/>
                        <a:t>(0.88)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0.86</a:t>
                      </a:r>
                    </a:p>
                    <a:p>
                      <a:pPr algn="ctr"/>
                      <a:r>
                        <a:rPr lang="de-DE" sz="1200" dirty="0" smtClean="0"/>
                        <a:t>(0.95)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0.84</a:t>
                      </a:r>
                    </a:p>
                    <a:p>
                      <a:pPr algn="ctr"/>
                      <a:r>
                        <a:rPr lang="de-DE" sz="1200" dirty="0" smtClean="0"/>
                        <a:t>(0.74)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0.78</a:t>
                      </a:r>
                    </a:p>
                    <a:p>
                      <a:pPr algn="ctr"/>
                      <a:r>
                        <a:rPr lang="de-DE" sz="1200" dirty="0" smtClean="0"/>
                        <a:t>(0.85)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0.90</a:t>
                      </a:r>
                    </a:p>
                    <a:p>
                      <a:pPr algn="ctr"/>
                      <a:r>
                        <a:rPr lang="de-DE" sz="1200" dirty="0" smtClean="0"/>
                        <a:t>(0.86)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0.58</a:t>
                      </a:r>
                    </a:p>
                    <a:p>
                      <a:pPr algn="ctr"/>
                      <a:r>
                        <a:rPr lang="de-DE" sz="1200" dirty="0" smtClean="0"/>
                        <a:t>(0.86)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0.90</a:t>
                      </a:r>
                    </a:p>
                    <a:p>
                      <a:pPr algn="ctr"/>
                      <a:r>
                        <a:rPr lang="de-DE" sz="1200" dirty="0" smtClean="0"/>
                        <a:t>(0.88)</a:t>
                      </a:r>
                      <a:endParaRPr lang="de-DE" sz="1200" dirty="0"/>
                    </a:p>
                  </a:txBody>
                  <a:tcPr/>
                </a:tc>
              </a:tr>
              <a:tr h="563403">
                <a:tc>
                  <a:txBody>
                    <a:bodyPr/>
                    <a:lstStyle/>
                    <a:p>
                      <a:pPr algn="l"/>
                      <a:r>
                        <a:rPr lang="de-DE" sz="1200" spc="0" dirty="0" err="1" smtClean="0"/>
                        <a:t>Evolutionary</a:t>
                      </a:r>
                      <a:endParaRPr lang="de-DE" sz="1200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0.82</a:t>
                      </a:r>
                    </a:p>
                    <a:p>
                      <a:pPr algn="ctr"/>
                      <a:r>
                        <a:rPr lang="de-DE" sz="1200" dirty="0" smtClean="0"/>
                        <a:t>(0.86)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0.88</a:t>
                      </a:r>
                    </a:p>
                    <a:p>
                      <a:pPr algn="ctr"/>
                      <a:r>
                        <a:rPr lang="de-DE" sz="1200" dirty="0" smtClean="0"/>
                        <a:t>(0.95)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0.84</a:t>
                      </a:r>
                    </a:p>
                    <a:p>
                      <a:pPr algn="ctr"/>
                      <a:r>
                        <a:rPr lang="de-DE" sz="1200" dirty="0" smtClean="0"/>
                        <a:t>(0.91)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0.94</a:t>
                      </a:r>
                    </a:p>
                    <a:p>
                      <a:pPr algn="ctr"/>
                      <a:r>
                        <a:rPr lang="de-DE" sz="1200" dirty="0" smtClean="0"/>
                        <a:t>(0.89)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0.86</a:t>
                      </a:r>
                    </a:p>
                    <a:p>
                      <a:pPr algn="ctr"/>
                      <a:r>
                        <a:rPr lang="de-DE" sz="1200" dirty="0" smtClean="0"/>
                        <a:t>(0.88)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0.87</a:t>
                      </a:r>
                    </a:p>
                    <a:p>
                      <a:pPr algn="ctr"/>
                      <a:r>
                        <a:rPr lang="de-DE" sz="1200" dirty="0" smtClean="0"/>
                        <a:t>(0.88)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0.90</a:t>
                      </a:r>
                    </a:p>
                    <a:p>
                      <a:pPr algn="ctr"/>
                      <a:r>
                        <a:rPr lang="de-DE" sz="1200" dirty="0" smtClean="0"/>
                        <a:t>(0.88)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0.86</a:t>
                      </a:r>
                    </a:p>
                    <a:p>
                      <a:pPr algn="ctr"/>
                      <a:r>
                        <a:rPr lang="de-DE" sz="1200" dirty="0" smtClean="0"/>
                        <a:t>(0.87)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0.81</a:t>
                      </a:r>
                    </a:p>
                    <a:p>
                      <a:pPr algn="ctr"/>
                      <a:r>
                        <a:rPr lang="de-DE" sz="1200" dirty="0" smtClean="0"/>
                        <a:t>(0.82)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0.88</a:t>
                      </a:r>
                    </a:p>
                    <a:p>
                      <a:pPr algn="ctr"/>
                      <a:r>
                        <a:rPr lang="de-DE" sz="1200" dirty="0" smtClean="0"/>
                        <a:t>(0.91)</a:t>
                      </a:r>
                      <a:endParaRPr lang="de-D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395536" y="4725144"/>
            <a:ext cx="8496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Tabelle 3: Ähnlichkeiten zwischen Zusammenfassung und Originaldokument</a:t>
            </a:r>
            <a:endParaRPr lang="de-DE" sz="14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746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Evaluation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2800" dirty="0" smtClean="0"/>
              <a:t>Vergleichen der Ergebnisse  </a:t>
            </a:r>
          </a:p>
          <a:p>
            <a:r>
              <a:rPr lang="de-DE" sz="2800" dirty="0" smtClean="0"/>
              <a:t>Baseline : TF-IDF (Satz mit höchstem TF-IDF Wert)</a:t>
            </a:r>
          </a:p>
          <a:p>
            <a:r>
              <a:rPr lang="de-DE" sz="2800" dirty="0" err="1" smtClean="0"/>
              <a:t>content</a:t>
            </a:r>
            <a:r>
              <a:rPr lang="de-DE" sz="2800" dirty="0" smtClean="0"/>
              <a:t>-basierende Methode (alle Parameter )</a:t>
            </a:r>
          </a:p>
          <a:p>
            <a:r>
              <a:rPr lang="de-DE" sz="2800" dirty="0" err="1" smtClean="0"/>
              <a:t>Greddy</a:t>
            </a:r>
            <a:r>
              <a:rPr lang="de-DE" sz="2800" dirty="0" smtClean="0"/>
              <a:t> Algorithmus (+ Kontext Informationen)</a:t>
            </a:r>
          </a:p>
          <a:p>
            <a:r>
              <a:rPr lang="de-DE" sz="2800" dirty="0" smtClean="0"/>
              <a:t>Genetische Algorithmus </a:t>
            </a:r>
            <a:r>
              <a:rPr lang="de-DE" sz="2800" dirty="0"/>
              <a:t>(</a:t>
            </a:r>
            <a:r>
              <a:rPr lang="de-DE" sz="2800" dirty="0" smtClean="0"/>
              <a:t>+ Kontext </a:t>
            </a:r>
            <a:r>
              <a:rPr lang="de-DE" sz="2800" dirty="0"/>
              <a:t>Informationen)</a:t>
            </a:r>
            <a:endParaRPr lang="de-DE" sz="2800" dirty="0" smtClean="0"/>
          </a:p>
          <a:p>
            <a:r>
              <a:rPr lang="de-DE" sz="2800" dirty="0" smtClean="0"/>
              <a:t>wie Sätze aus dem Dokument extrahiert werden</a:t>
            </a:r>
          </a:p>
          <a:p>
            <a:endParaRPr lang="de-DE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10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Zusammenfassung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Zwei Algorithmen kombinieren Content und Kontext Informationen</a:t>
            </a:r>
          </a:p>
          <a:p>
            <a:r>
              <a:rPr lang="de-DE" sz="2400" dirty="0" smtClean="0"/>
              <a:t>Greedy wählt immer einen Satz nach dem anderen aus</a:t>
            </a:r>
          </a:p>
          <a:p>
            <a:pPr lvl="1"/>
            <a:r>
              <a:rPr lang="de-DE" sz="2000" dirty="0" smtClean="0"/>
              <a:t>Einmal ausgewählt kann er nicht verworfen werden</a:t>
            </a:r>
          </a:p>
          <a:p>
            <a:r>
              <a:rPr lang="de-DE" sz="2400" dirty="0" smtClean="0"/>
              <a:t>GA bestimmt ein Set von extrahierten Sätzen</a:t>
            </a:r>
          </a:p>
          <a:p>
            <a:pPr lvl="1"/>
            <a:r>
              <a:rPr lang="de-DE" sz="2000" dirty="0" smtClean="0"/>
              <a:t>Überwindet die Begrenzung des Greedy Algorithmus</a:t>
            </a:r>
          </a:p>
          <a:p>
            <a:r>
              <a:rPr lang="de-DE" sz="2400" dirty="0" smtClean="0"/>
              <a:t>GA konsistent bessere Ergebnisse als die andern Methoden</a:t>
            </a:r>
          </a:p>
          <a:p>
            <a:r>
              <a:rPr lang="de-DE" sz="2400" dirty="0" smtClean="0"/>
              <a:t>Teilweise textabhängig wie sehr </a:t>
            </a:r>
            <a:r>
              <a:rPr lang="de-DE" sz="2400" dirty="0" err="1" smtClean="0"/>
              <a:t>continuity</a:t>
            </a:r>
            <a:r>
              <a:rPr lang="de-DE" sz="2400" dirty="0" smtClean="0"/>
              <a:t> </a:t>
            </a:r>
            <a:r>
              <a:rPr lang="de-DE" sz="2400" dirty="0" err="1" smtClean="0"/>
              <a:t>principle</a:t>
            </a:r>
            <a:r>
              <a:rPr lang="de-DE" sz="2400" dirty="0" smtClean="0"/>
              <a:t> Ergebnisse beeinflusst</a:t>
            </a:r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826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Überblick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</a:t>
            </a:r>
            <a:r>
              <a:rPr lang="de-DE" dirty="0" smtClean="0"/>
              <a:t>utomatische Zusammenfassungen</a:t>
            </a:r>
          </a:p>
          <a:p>
            <a:r>
              <a:rPr lang="de-DE" dirty="0" err="1" smtClean="0"/>
              <a:t>Corpusanalyse</a:t>
            </a:r>
            <a:endParaRPr lang="de-DE" dirty="0" smtClean="0"/>
          </a:p>
          <a:p>
            <a:r>
              <a:rPr lang="de-DE" dirty="0" smtClean="0"/>
              <a:t>Methoden</a:t>
            </a:r>
          </a:p>
          <a:p>
            <a:r>
              <a:rPr lang="de-DE" dirty="0" smtClean="0"/>
              <a:t> Algorithmen</a:t>
            </a:r>
            <a:endParaRPr lang="de-DE" dirty="0"/>
          </a:p>
          <a:p>
            <a:r>
              <a:rPr lang="de-DE" dirty="0" smtClean="0"/>
              <a:t>Evaluation</a:t>
            </a:r>
          </a:p>
          <a:p>
            <a:r>
              <a:rPr lang="de-DE" dirty="0" smtClean="0"/>
              <a:t>Zusammenfassung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175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Diskussion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Da </a:t>
            </a:r>
            <a:r>
              <a:rPr lang="de-DE" sz="2400" dirty="0" err="1"/>
              <a:t>continuity</a:t>
            </a:r>
            <a:r>
              <a:rPr lang="de-DE" sz="2400" dirty="0"/>
              <a:t> </a:t>
            </a:r>
            <a:r>
              <a:rPr lang="de-DE" sz="2400" dirty="0" err="1"/>
              <a:t>principle</a:t>
            </a:r>
            <a:r>
              <a:rPr lang="de-DE" sz="2400" dirty="0"/>
              <a:t> </a:t>
            </a:r>
            <a:r>
              <a:rPr lang="de-DE" sz="2400" dirty="0" smtClean="0"/>
              <a:t>manchmal zu geringer Effekt</a:t>
            </a:r>
          </a:p>
          <a:p>
            <a:pPr lvl="1"/>
            <a:r>
              <a:rPr lang="de-DE" sz="2000" dirty="0" smtClean="0"/>
              <a:t>Kombination der </a:t>
            </a:r>
            <a:r>
              <a:rPr lang="de-DE" sz="2000" dirty="0" err="1" smtClean="0"/>
              <a:t>Centering</a:t>
            </a:r>
            <a:r>
              <a:rPr lang="de-DE" sz="2000" dirty="0" smtClean="0"/>
              <a:t> </a:t>
            </a:r>
            <a:r>
              <a:rPr lang="de-DE" sz="2000" dirty="0" err="1" smtClean="0"/>
              <a:t>Theory</a:t>
            </a:r>
            <a:r>
              <a:rPr lang="de-DE" sz="2000" dirty="0" smtClean="0"/>
              <a:t> Prinzipien</a:t>
            </a:r>
          </a:p>
          <a:p>
            <a:r>
              <a:rPr lang="de-DE" sz="2400" dirty="0" smtClean="0"/>
              <a:t>Algorithmus auf andere Textarten anwenden </a:t>
            </a:r>
          </a:p>
          <a:p>
            <a:pPr lvl="1"/>
            <a:r>
              <a:rPr lang="de-DE" sz="2000" dirty="0" smtClean="0"/>
              <a:t>Sportartikel, Wirtschaftstexte </a:t>
            </a:r>
          </a:p>
          <a:p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685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Automatische</a:t>
            </a:r>
            <a:r>
              <a:rPr lang="en-US" sz="3600" dirty="0" smtClean="0"/>
              <a:t> </a:t>
            </a:r>
            <a:r>
              <a:rPr lang="de-DE" sz="3600" dirty="0" smtClean="0"/>
              <a:t>Zusammenfassung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 smtClean="0"/>
              <a:t>2 </a:t>
            </a:r>
            <a:r>
              <a:rPr lang="de-DE" sz="2800" dirty="0" smtClean="0"/>
              <a:t>Ansätze</a:t>
            </a:r>
            <a:r>
              <a:rPr lang="en-US" sz="2800" dirty="0" smtClean="0"/>
              <a:t> </a:t>
            </a:r>
            <a:r>
              <a:rPr lang="de-DE" sz="2800" dirty="0" smtClean="0"/>
              <a:t>für automatische</a:t>
            </a:r>
            <a:r>
              <a:rPr lang="en-US" sz="2800" dirty="0" smtClean="0"/>
              <a:t> </a:t>
            </a:r>
            <a:r>
              <a:rPr lang="de-DE" sz="2800" dirty="0" smtClean="0"/>
              <a:t>Zusammenfassungen</a:t>
            </a:r>
          </a:p>
          <a:p>
            <a:r>
              <a:rPr lang="en-US" dirty="0" smtClean="0"/>
              <a:t> </a:t>
            </a:r>
            <a:r>
              <a:rPr lang="de-DE" sz="2600" dirty="0" err="1" smtClean="0"/>
              <a:t>extract</a:t>
            </a:r>
            <a:r>
              <a:rPr lang="de-DE" sz="2600" dirty="0" smtClean="0"/>
              <a:t> </a:t>
            </a:r>
            <a:r>
              <a:rPr lang="de-DE" sz="2600" dirty="0" err="1" smtClean="0"/>
              <a:t>and</a:t>
            </a:r>
            <a:r>
              <a:rPr lang="de-DE" sz="2600" dirty="0" smtClean="0"/>
              <a:t> </a:t>
            </a:r>
            <a:r>
              <a:rPr lang="de-DE" sz="2600" dirty="0" err="1" smtClean="0"/>
              <a:t>rearrange</a:t>
            </a:r>
            <a:endParaRPr lang="de-DE" sz="2600" dirty="0" smtClean="0"/>
          </a:p>
          <a:p>
            <a:pPr lvl="1">
              <a:buFont typeface="Wingdings" pitchFamily="2" charset="2"/>
              <a:buChar char="Ø"/>
            </a:pPr>
            <a:r>
              <a:rPr lang="de-DE" sz="2400" dirty="0"/>
              <a:t> </a:t>
            </a:r>
            <a:r>
              <a:rPr lang="de-DE" sz="2400" dirty="0" smtClean="0"/>
              <a:t>wichtigsten Sätze aus dem Text extrahieren</a:t>
            </a:r>
          </a:p>
          <a:p>
            <a:pPr lvl="1">
              <a:buFont typeface="Wingdings" pitchFamily="2" charset="2"/>
              <a:buChar char="Ø"/>
            </a:pPr>
            <a:r>
              <a:rPr lang="de-DE" sz="2400" dirty="0" smtClean="0"/>
              <a:t>versuchen die Sätze kohärent neu anzuordnen</a:t>
            </a:r>
          </a:p>
          <a:p>
            <a:pPr lvl="1">
              <a:buFont typeface="Wingdings" pitchFamily="2" charset="2"/>
              <a:buChar char="Ø"/>
            </a:pPr>
            <a:r>
              <a:rPr lang="de-DE" sz="2400" dirty="0" smtClean="0"/>
              <a:t>bevorzugt wenn robuste Methoden benötigt</a:t>
            </a:r>
            <a:endParaRPr lang="de-DE" sz="2400" dirty="0"/>
          </a:p>
          <a:p>
            <a:r>
              <a:rPr lang="de-DE" sz="2600" dirty="0" err="1"/>
              <a:t>u</a:t>
            </a:r>
            <a:r>
              <a:rPr lang="de-DE" sz="2600" dirty="0" err="1" smtClean="0"/>
              <a:t>nderstand</a:t>
            </a:r>
            <a:r>
              <a:rPr lang="de-DE" sz="2600" dirty="0" smtClean="0"/>
              <a:t> </a:t>
            </a:r>
            <a:r>
              <a:rPr lang="de-DE" sz="2600" dirty="0" err="1" smtClean="0"/>
              <a:t>and</a:t>
            </a:r>
            <a:r>
              <a:rPr lang="de-DE" sz="2600" dirty="0" smtClean="0"/>
              <a:t> </a:t>
            </a:r>
            <a:r>
              <a:rPr lang="de-DE" sz="2600" dirty="0" err="1" smtClean="0"/>
              <a:t>generate</a:t>
            </a:r>
            <a:endParaRPr lang="de-DE" sz="2600" dirty="0" smtClean="0"/>
          </a:p>
          <a:p>
            <a:pPr lvl="1">
              <a:buFont typeface="Wingdings" pitchFamily="2" charset="2"/>
              <a:buChar char="Ø"/>
            </a:pPr>
            <a:r>
              <a:rPr lang="de-DE" sz="2200" dirty="0" smtClean="0"/>
              <a:t>den Text „verstehen“</a:t>
            </a:r>
          </a:p>
          <a:p>
            <a:pPr lvl="1">
              <a:buFont typeface="Wingdings" pitchFamily="2" charset="2"/>
              <a:buChar char="Ø"/>
            </a:pPr>
            <a:r>
              <a:rPr lang="de-DE" sz="2200" dirty="0" smtClean="0"/>
              <a:t>Kurzbeschreibung generieren</a:t>
            </a:r>
          </a:p>
          <a:p>
            <a:pPr lvl="1">
              <a:buFont typeface="Wingdings" pitchFamily="2" charset="2"/>
              <a:buChar char="Ø"/>
            </a:pPr>
            <a:r>
              <a:rPr lang="de-DE" sz="2200" dirty="0" smtClean="0"/>
              <a:t>Methoden abhängig von der Domäne um zu „verstehen“ </a:t>
            </a:r>
          </a:p>
          <a:p>
            <a:pPr lvl="1">
              <a:buFont typeface="Arial" pitchFamily="34" charset="0"/>
              <a:buChar char="•"/>
            </a:pPr>
            <a:endParaRPr lang="de-DE" sz="2400" dirty="0" smtClean="0"/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775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>
                <a:solidFill>
                  <a:prstClr val="black"/>
                </a:solidFill>
              </a:rPr>
              <a:t>Automatische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  <a:r>
              <a:rPr lang="de-DE" sz="3600" dirty="0">
                <a:solidFill>
                  <a:prstClr val="black"/>
                </a:solidFill>
              </a:rPr>
              <a:t>Zusammenfassung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2600" dirty="0" err="1" smtClean="0"/>
              <a:t>continuity</a:t>
            </a:r>
            <a:r>
              <a:rPr lang="de-DE" sz="2600" dirty="0" smtClean="0"/>
              <a:t> </a:t>
            </a:r>
            <a:r>
              <a:rPr lang="de-DE" sz="2600" dirty="0" err="1" smtClean="0"/>
              <a:t>principle</a:t>
            </a:r>
            <a:endParaRPr lang="de-DE" sz="2600" dirty="0" smtClean="0"/>
          </a:p>
          <a:p>
            <a:r>
              <a:rPr lang="de-DE" sz="2600" dirty="0" smtClean="0"/>
              <a:t> benötigt mind. 2 aufeinanderfolgende Äußerungen</a:t>
            </a:r>
          </a:p>
          <a:p>
            <a:r>
              <a:rPr lang="de-DE" sz="2600" dirty="0" smtClean="0"/>
              <a:t>Diese beziehen sich auf die gleiche Entität</a:t>
            </a:r>
          </a:p>
          <a:p>
            <a:pPr lvl="1"/>
            <a:endParaRPr lang="de-DE" sz="2200" i="1" dirty="0" smtClean="0"/>
          </a:p>
          <a:p>
            <a:pPr lvl="1"/>
            <a:r>
              <a:rPr lang="de-DE" sz="2200" i="1" dirty="0" smtClean="0"/>
              <a:t>Tom hat sich ein </a:t>
            </a:r>
            <a:r>
              <a:rPr lang="de-DE" sz="2200" i="1" dirty="0" smtClean="0">
                <a:solidFill>
                  <a:srgbClr val="FF0000"/>
                </a:solidFill>
              </a:rPr>
              <a:t>Auto</a:t>
            </a:r>
            <a:r>
              <a:rPr lang="de-DE" sz="2200" i="1" dirty="0" smtClean="0"/>
              <a:t> gekauft</a:t>
            </a:r>
          </a:p>
          <a:p>
            <a:pPr lvl="1"/>
            <a:r>
              <a:rPr lang="de-DE" sz="2200" i="1" dirty="0" smtClean="0">
                <a:solidFill>
                  <a:srgbClr val="FF0000"/>
                </a:solidFill>
              </a:rPr>
              <a:t>Es</a:t>
            </a:r>
            <a:r>
              <a:rPr lang="de-DE" sz="2200" i="1" dirty="0" smtClean="0"/>
              <a:t> ist 12 Jahre alt</a:t>
            </a:r>
          </a:p>
          <a:p>
            <a:pPr lvl="1"/>
            <a:r>
              <a:rPr lang="de-DE" sz="2200" i="1" dirty="0" smtClean="0">
                <a:solidFill>
                  <a:srgbClr val="FF0000"/>
                </a:solidFill>
              </a:rPr>
              <a:t>Der Motor </a:t>
            </a:r>
            <a:r>
              <a:rPr lang="de-DE" sz="2200" i="1" dirty="0" smtClean="0"/>
              <a:t>muss </a:t>
            </a:r>
            <a:r>
              <a:rPr lang="de-DE" sz="2200" i="1" dirty="0" err="1" smtClean="0"/>
              <a:t>augestauscht</a:t>
            </a:r>
            <a:r>
              <a:rPr lang="de-DE" sz="2200" i="1" dirty="0" smtClean="0"/>
              <a:t> werden.</a:t>
            </a:r>
            <a:endParaRPr lang="de-DE" sz="2200" i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251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err="1"/>
              <a:t>Corpusanalyse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146  menschliche Kurzbeschreibungen aus JAIR</a:t>
            </a:r>
          </a:p>
          <a:p>
            <a:r>
              <a:rPr lang="de-DE" sz="2800" dirty="0" smtClean="0"/>
              <a:t>automatischer Test durch ein simples Skript</a:t>
            </a:r>
          </a:p>
          <a:p>
            <a:r>
              <a:rPr lang="de-DE" sz="2800" dirty="0" smtClean="0"/>
              <a:t>prüft Übereinstimmung von Head </a:t>
            </a:r>
            <a:r>
              <a:rPr lang="de-DE" sz="2800" dirty="0" err="1" smtClean="0"/>
              <a:t>Noun</a:t>
            </a:r>
            <a:r>
              <a:rPr lang="de-DE" sz="2800" dirty="0" smtClean="0"/>
              <a:t> Phrase </a:t>
            </a:r>
          </a:p>
          <a:p>
            <a:r>
              <a:rPr lang="de-DE" sz="2800" dirty="0"/>
              <a:t>75% der Paare erfüllen das </a:t>
            </a:r>
            <a:r>
              <a:rPr lang="de-DE" sz="2800" dirty="0" smtClean="0"/>
              <a:t>Prinzip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745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err="1"/>
              <a:t>Corpusanalyse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de-DE" sz="2800" dirty="0">
                <a:solidFill>
                  <a:prstClr val="black"/>
                </a:solidFill>
              </a:rPr>
              <a:t>Äußerungen welche das Prinzip verletzen werden manuell geprüft</a:t>
            </a:r>
          </a:p>
          <a:p>
            <a:r>
              <a:rPr lang="de-DE" sz="2800" dirty="0" smtClean="0"/>
              <a:t>Verbindung zwischen Äußerungen durch rhetorische Beziehungen (57%)</a:t>
            </a:r>
          </a:p>
          <a:p>
            <a:r>
              <a:rPr lang="de-DE" sz="2800" dirty="0" smtClean="0"/>
              <a:t>Wörter wurden durch semantisch äquivalente ersetzt (34%)</a:t>
            </a:r>
          </a:p>
          <a:p>
            <a:r>
              <a:rPr lang="de-DE" sz="2800" dirty="0" smtClean="0"/>
              <a:t>Verzweigungen in der Diskursstruktur durch bestimmte Wörter (9%)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67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err="1"/>
              <a:t>Corpusanalyse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continuity</a:t>
            </a:r>
            <a:r>
              <a:rPr lang="de-DE" dirty="0" smtClean="0"/>
              <a:t> </a:t>
            </a:r>
            <a:r>
              <a:rPr lang="de-DE" dirty="0" err="1" smtClean="0"/>
              <a:t>principle</a:t>
            </a:r>
            <a:r>
              <a:rPr lang="de-DE" dirty="0" smtClean="0"/>
              <a:t> vorhanden in von Menschen produzierten Kurzbeschreibungen</a:t>
            </a:r>
          </a:p>
          <a:p>
            <a:r>
              <a:rPr lang="de-DE" dirty="0" smtClean="0"/>
              <a:t>nicht bewusste Nutzung des Prinzips</a:t>
            </a:r>
          </a:p>
          <a:p>
            <a:r>
              <a:rPr lang="de-DE" dirty="0" smtClean="0"/>
              <a:t>bessere Ergebnisse bei automatischen Zusammenfassungen</a:t>
            </a:r>
          </a:p>
          <a:p>
            <a:r>
              <a:rPr lang="de-DE" dirty="0" smtClean="0"/>
              <a:t>trotzdem nicht sicher dass man kohärenten Text bekommt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69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Methoden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900" dirty="0" smtClean="0"/>
              <a:t>Minimierung der </a:t>
            </a:r>
            <a:r>
              <a:rPr lang="de-DE" sz="2900" i="1" dirty="0" err="1" smtClean="0"/>
              <a:t>continuity</a:t>
            </a:r>
            <a:r>
              <a:rPr lang="de-DE" sz="2900" i="1" dirty="0" smtClean="0"/>
              <a:t> </a:t>
            </a:r>
            <a:r>
              <a:rPr lang="de-DE" sz="2900" i="1" dirty="0" err="1" smtClean="0"/>
              <a:t>principle</a:t>
            </a:r>
            <a:r>
              <a:rPr lang="de-DE" sz="2900" i="1" dirty="0" smtClean="0"/>
              <a:t> </a:t>
            </a:r>
            <a:r>
              <a:rPr lang="de-DE" sz="2900" dirty="0" smtClean="0"/>
              <a:t>Verletzungen</a:t>
            </a:r>
          </a:p>
          <a:p>
            <a:r>
              <a:rPr lang="de-DE" sz="2900" dirty="0" smtClean="0"/>
              <a:t>Programm muss wichtigen Information erkennen</a:t>
            </a:r>
          </a:p>
          <a:p>
            <a:r>
              <a:rPr lang="de-DE" sz="2900" dirty="0" smtClean="0"/>
              <a:t>Informationen zusammenhängend wiedergeben</a:t>
            </a:r>
          </a:p>
          <a:p>
            <a:r>
              <a:rPr lang="de-DE" sz="2900" dirty="0" smtClean="0"/>
              <a:t>2 Methoden um Sätze zu bewerten</a:t>
            </a:r>
          </a:p>
          <a:p>
            <a:pPr lvl="1"/>
            <a:r>
              <a:rPr lang="de-DE" sz="2500" dirty="0" smtClean="0"/>
              <a:t>Content basierende Bewertung</a:t>
            </a:r>
          </a:p>
          <a:p>
            <a:pPr lvl="1"/>
            <a:r>
              <a:rPr lang="de-DE" sz="2500" dirty="0" smtClean="0"/>
              <a:t>Kontext basierende Bewertung</a:t>
            </a:r>
          </a:p>
          <a:p>
            <a:r>
              <a:rPr lang="de-DE" sz="2900" dirty="0" smtClean="0"/>
              <a:t>2 Algorithmen nutzen gleiche Content basierende Bewertung</a:t>
            </a:r>
          </a:p>
          <a:p>
            <a:pPr marL="0" indent="0">
              <a:buNone/>
            </a:pPr>
            <a:endParaRPr lang="de-DE" sz="2900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25EB0-3E31-4E33-92CA-95EED521FE5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323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1827</Words>
  <Application>Microsoft Macintosh PowerPoint</Application>
  <PresentationFormat>Bildschirmpräsentation (4:3)</PresentationFormat>
  <Paragraphs>544</Paragraphs>
  <Slides>30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30</vt:i4>
      </vt:variant>
    </vt:vector>
  </HeadingPairs>
  <TitlesOfParts>
    <vt:vector size="31" baseType="lpstr">
      <vt:lpstr>Larissa</vt:lpstr>
      <vt:lpstr>An evolutionary approach for improving the quality of automatic summaries    </vt:lpstr>
      <vt:lpstr>Referenz</vt:lpstr>
      <vt:lpstr>Überblick</vt:lpstr>
      <vt:lpstr>Automatische Zusammenfassung</vt:lpstr>
      <vt:lpstr>Automatische Zusammenfassung</vt:lpstr>
      <vt:lpstr>Corpusanalyse</vt:lpstr>
      <vt:lpstr>Corpusanalyse</vt:lpstr>
      <vt:lpstr>Corpusanalyse</vt:lpstr>
      <vt:lpstr>Methoden</vt:lpstr>
      <vt:lpstr>Methoden</vt:lpstr>
      <vt:lpstr>Methoden</vt:lpstr>
      <vt:lpstr>Algorithmen</vt:lpstr>
      <vt:lpstr>Algorithmen</vt:lpstr>
      <vt:lpstr>Algorithmen</vt:lpstr>
      <vt:lpstr>Algorithmen</vt:lpstr>
      <vt:lpstr>Algorithmen</vt:lpstr>
      <vt:lpstr>Algorithmen</vt:lpstr>
      <vt:lpstr>Algorithmen</vt:lpstr>
      <vt:lpstr>Algorithmen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  <vt:lpstr>Zusammenfassung</vt:lpstr>
      <vt:lpstr>Diskussion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evolutionary approach for improving the quality of automatic summaries</dc:title>
  <dc:creator>Kokou</dc:creator>
  <cp:lastModifiedBy>Kokou Valentin</cp:lastModifiedBy>
  <cp:revision>213</cp:revision>
  <dcterms:created xsi:type="dcterms:W3CDTF">2011-06-25T14:40:58Z</dcterms:created>
  <dcterms:modified xsi:type="dcterms:W3CDTF">2011-07-13T11:29:54Z</dcterms:modified>
</cp:coreProperties>
</file>